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 id="2147483686" r:id="rId2"/>
    <p:sldMasterId id="2147483716" r:id="rId3"/>
  </p:sldMasterIdLst>
  <p:notesMasterIdLst>
    <p:notesMasterId r:id="rId23"/>
  </p:notesMasterIdLst>
  <p:handoutMasterIdLst>
    <p:handoutMasterId r:id="rId24"/>
  </p:handoutMasterIdLst>
  <p:sldIdLst>
    <p:sldId id="277" r:id="rId4"/>
    <p:sldId id="399" r:id="rId5"/>
    <p:sldId id="400" r:id="rId6"/>
    <p:sldId id="409" r:id="rId7"/>
    <p:sldId id="410" r:id="rId8"/>
    <p:sldId id="401" r:id="rId9"/>
    <p:sldId id="402" r:id="rId10"/>
    <p:sldId id="403" r:id="rId11"/>
    <p:sldId id="408" r:id="rId12"/>
    <p:sldId id="411" r:id="rId13"/>
    <p:sldId id="404" r:id="rId14"/>
    <p:sldId id="412" r:id="rId15"/>
    <p:sldId id="413" r:id="rId16"/>
    <p:sldId id="414" r:id="rId17"/>
    <p:sldId id="415" r:id="rId18"/>
    <p:sldId id="416" r:id="rId19"/>
    <p:sldId id="405" r:id="rId20"/>
    <p:sldId id="406" r:id="rId21"/>
    <p:sldId id="40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8137"/>
    <a:srgbClr val="BC8F00"/>
    <a:srgbClr val="860000"/>
    <a:srgbClr val="00B0F0"/>
    <a:srgbClr val="1B3F5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74" autoAdjust="0"/>
    <p:restoredTop sz="94660" autoAdjust="0"/>
  </p:normalViewPr>
  <p:slideViewPr>
    <p:cSldViewPr snapToGrid="0">
      <p:cViewPr varScale="1">
        <p:scale>
          <a:sx n="51" d="100"/>
          <a:sy n="51" d="100"/>
        </p:scale>
        <p:origin x="53" y="1051"/>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7" d="100"/>
          <a:sy n="67" d="100"/>
        </p:scale>
        <p:origin x="-3168" y="-7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CDA8E9-9948-4BC7-A1DE-415AE6D34228}" type="datetimeFigureOut">
              <a:rPr lang="en-US" smtClean="0"/>
              <a:pPr/>
              <a:t>11/19/2022</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B5F544-A886-482E-AF73-1D6364AAC657}" type="slidenum">
              <a:rPr lang="en-US" smtClean="0"/>
              <a:pPr/>
              <a:t>‹#›</a:t>
            </a:fld>
            <a:endParaRPr lang="en-US" dirty="0"/>
          </a:p>
        </p:txBody>
      </p:sp>
    </p:spTree>
    <p:extLst>
      <p:ext uri="{BB962C8B-B14F-4D97-AF65-F5344CB8AC3E}">
        <p14:creationId xmlns:p14="http://schemas.microsoft.com/office/powerpoint/2010/main" val="2251919614"/>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jpeg>
</file>

<file path=ppt/media/image2.jpeg>
</file>

<file path=ppt/media/image20.jpe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A4AE53-78AB-4E30-A376-70F5FA87A326}" type="datetimeFigureOut">
              <a:rPr lang="en-US" smtClean="0"/>
              <a:pPr/>
              <a:t>11/19/2022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732FBC-CC67-4B17-8935-02F23E3364AC}" type="slidenum">
              <a:rPr lang="en-US" smtClean="0"/>
              <a:pPr/>
              <a:t>‹#›</a:t>
            </a:fld>
            <a:endParaRPr lang="en-US" dirty="0"/>
          </a:p>
        </p:txBody>
      </p:sp>
    </p:spTree>
    <p:extLst>
      <p:ext uri="{BB962C8B-B14F-4D97-AF65-F5344CB8AC3E}">
        <p14:creationId xmlns:p14="http://schemas.microsoft.com/office/powerpoint/2010/main" val="254055582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372219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4050815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21344941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 fmla="*/ 19050 w 12211050"/>
              <a:gd name="connsiteY0" fmla="*/ 0 h 4133850"/>
              <a:gd name="connsiteX1" fmla="*/ 12211050 w 12211050"/>
              <a:gd name="connsiteY1" fmla="*/ 0 h 4133850"/>
              <a:gd name="connsiteX2" fmla="*/ 12211050 w 12211050"/>
              <a:gd name="connsiteY2" fmla="*/ 4133850 h 4133850"/>
              <a:gd name="connsiteX3" fmla="*/ 0 w 12211050"/>
              <a:gd name="connsiteY3" fmla="*/ 3219450 h 4133850"/>
              <a:gd name="connsiteX4" fmla="*/ 19050 w 12211050"/>
              <a:gd name="connsiteY4" fmla="*/ 0 h 4133850"/>
              <a:gd name="connsiteX0" fmla="*/ 19050 w 12211050"/>
              <a:gd name="connsiteY0" fmla="*/ 0 h 4438650"/>
              <a:gd name="connsiteX1" fmla="*/ 12211050 w 12211050"/>
              <a:gd name="connsiteY1" fmla="*/ 0 h 4438650"/>
              <a:gd name="connsiteX2" fmla="*/ 12211050 w 12211050"/>
              <a:gd name="connsiteY2" fmla="*/ 4438650 h 4438650"/>
              <a:gd name="connsiteX3" fmla="*/ 0 w 12211050"/>
              <a:gd name="connsiteY3" fmla="*/ 3219450 h 4438650"/>
              <a:gd name="connsiteX4" fmla="*/ 19050 w 12211050"/>
              <a:gd name="connsiteY4" fmla="*/ 0 h 4438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extLst>
      <p:ext uri="{BB962C8B-B14F-4D97-AF65-F5344CB8AC3E}">
        <p14:creationId xmlns:p14="http://schemas.microsoft.com/office/powerpoint/2010/main" val="39740816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C9A48AB-23F1-45F1-98E5-D2CDC7A5261D}"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1068353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 fmla="*/ 19050 w 12211050"/>
              <a:gd name="connsiteY0" fmla="*/ 0 h 4133850"/>
              <a:gd name="connsiteX1" fmla="*/ 12211050 w 12211050"/>
              <a:gd name="connsiteY1" fmla="*/ 0 h 4133850"/>
              <a:gd name="connsiteX2" fmla="*/ 12211050 w 12211050"/>
              <a:gd name="connsiteY2" fmla="*/ 4133850 h 4133850"/>
              <a:gd name="connsiteX3" fmla="*/ 0 w 12211050"/>
              <a:gd name="connsiteY3" fmla="*/ 3219450 h 4133850"/>
              <a:gd name="connsiteX4" fmla="*/ 19050 w 12211050"/>
              <a:gd name="connsiteY4" fmla="*/ 0 h 4133850"/>
              <a:gd name="connsiteX0" fmla="*/ 19050 w 12211050"/>
              <a:gd name="connsiteY0" fmla="*/ 0 h 4438650"/>
              <a:gd name="connsiteX1" fmla="*/ 12211050 w 12211050"/>
              <a:gd name="connsiteY1" fmla="*/ 0 h 4438650"/>
              <a:gd name="connsiteX2" fmla="*/ 12211050 w 12211050"/>
              <a:gd name="connsiteY2" fmla="*/ 4438650 h 4438650"/>
              <a:gd name="connsiteX3" fmla="*/ 0 w 12211050"/>
              <a:gd name="connsiteY3" fmla="*/ 3219450 h 4438650"/>
              <a:gd name="connsiteX4" fmla="*/ 19050 w 12211050"/>
              <a:gd name="connsiteY4" fmla="*/ 0 h 4438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extLst>
      <p:ext uri="{BB962C8B-B14F-4D97-AF65-F5344CB8AC3E}">
        <p14:creationId xmlns:p14="http://schemas.microsoft.com/office/powerpoint/2010/main" val="3974081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30204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asic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dirty="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dirty="0">
              <a:solidFill>
                <a:prstClr val="white"/>
              </a:solidFill>
            </a:endParaRPr>
          </a:p>
        </p:txBody>
      </p:sp>
    </p:spTree>
    <p:extLst>
      <p:ext uri="{BB962C8B-B14F-4D97-AF65-F5344CB8AC3E}">
        <p14:creationId xmlns:p14="http://schemas.microsoft.com/office/powerpoint/2010/main" val="270909644"/>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dirty="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dirty="0">
              <a:solidFill>
                <a:prstClr val="white"/>
              </a:solidFill>
            </a:endParaRPr>
          </a:p>
        </p:txBody>
      </p:sp>
    </p:spTree>
    <p:extLst>
      <p:ext uri="{BB962C8B-B14F-4D97-AF65-F5344CB8AC3E}">
        <p14:creationId xmlns:p14="http://schemas.microsoft.com/office/powerpoint/2010/main" val="322715955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735627" y="164638"/>
            <a:ext cx="9456373" cy="768085"/>
          </a:xfrm>
          <a:prstGeom prst="rect">
            <a:avLst/>
          </a:prstGeom>
        </p:spPr>
        <p:txBody>
          <a:bodyPr anchor="ctr"/>
          <a:lstStyle>
            <a:lvl1pPr marL="0" indent="0" algn="l">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735627" y="932723"/>
            <a:ext cx="9456373" cy="384043"/>
          </a:xfrm>
          <a:prstGeom prst="rect">
            <a:avLst/>
          </a:prstGeom>
        </p:spPr>
        <p:txBody>
          <a:bodyPr anchor="ctr"/>
          <a:lstStyle>
            <a:lvl1pPr marL="0" indent="0" algn="l">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Rectangle 4"/>
          <p:cNvSpPr/>
          <p:nvPr userDrawn="1"/>
        </p:nvSpPr>
        <p:spPr>
          <a:xfrm>
            <a:off x="0" y="1"/>
            <a:ext cx="2543605" cy="68641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dirty="0">
              <a:solidFill>
                <a:prstClr val="white"/>
              </a:solidFill>
            </a:endParaRPr>
          </a:p>
        </p:txBody>
      </p:sp>
    </p:spTree>
    <p:extLst>
      <p:ext uri="{BB962C8B-B14F-4D97-AF65-F5344CB8AC3E}">
        <p14:creationId xmlns:p14="http://schemas.microsoft.com/office/powerpoint/2010/main" val="3804378142"/>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0" y="2276872"/>
            <a:ext cx="12192000" cy="24002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3" name="Isosceles Triangle 2"/>
          <p:cNvSpPr/>
          <p:nvPr userDrawn="1"/>
        </p:nvSpPr>
        <p:spPr>
          <a:xfrm rot="10800000">
            <a:off x="158339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2" name="Isosceles Triangle 11"/>
          <p:cNvSpPr/>
          <p:nvPr userDrawn="1"/>
        </p:nvSpPr>
        <p:spPr>
          <a:xfrm rot="10800000">
            <a:off x="446371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3" name="Isosceles Triangle 12"/>
          <p:cNvSpPr/>
          <p:nvPr userDrawn="1"/>
        </p:nvSpPr>
        <p:spPr>
          <a:xfrm rot="10800000">
            <a:off x="734403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4" name="Isosceles Triangle 13"/>
          <p:cNvSpPr/>
          <p:nvPr userDrawn="1"/>
        </p:nvSpPr>
        <p:spPr>
          <a:xfrm rot="10800000">
            <a:off x="10224348"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5" name="Rectangle 14"/>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dirty="0">
              <a:solidFill>
                <a:prstClr val="white"/>
              </a:solidFill>
            </a:endParaRPr>
          </a:p>
        </p:txBody>
      </p:sp>
      <p:sp>
        <p:nvSpPr>
          <p:cNvPr id="16" name="Rectangle 15"/>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dirty="0">
              <a:solidFill>
                <a:prstClr val="white"/>
              </a:solidFill>
            </a:endParaRPr>
          </a:p>
        </p:txBody>
      </p:sp>
      <p:sp>
        <p:nvSpPr>
          <p:cNvPr id="17" name="Picture Placeholder 2"/>
          <p:cNvSpPr>
            <a:spLocks noGrp="1"/>
          </p:cNvSpPr>
          <p:nvPr>
            <p:ph type="pic" idx="1" hasCustomPrompt="1"/>
          </p:nvPr>
        </p:nvSpPr>
        <p:spPr>
          <a:xfrm>
            <a:off x="815413"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8" name="Picture Placeholder 2"/>
          <p:cNvSpPr>
            <a:spLocks noGrp="1"/>
          </p:cNvSpPr>
          <p:nvPr>
            <p:ph type="pic" idx="12" hasCustomPrompt="1"/>
          </p:nvPr>
        </p:nvSpPr>
        <p:spPr>
          <a:xfrm>
            <a:off x="3695732"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9" name="Picture Placeholder 2"/>
          <p:cNvSpPr>
            <a:spLocks noGrp="1"/>
          </p:cNvSpPr>
          <p:nvPr>
            <p:ph type="pic" idx="13" hasCustomPrompt="1"/>
          </p:nvPr>
        </p:nvSpPr>
        <p:spPr>
          <a:xfrm>
            <a:off x="6576051"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20" name="Picture Placeholder 2"/>
          <p:cNvSpPr>
            <a:spLocks noGrp="1"/>
          </p:cNvSpPr>
          <p:nvPr>
            <p:ph type="pic" idx="14" hasCustomPrompt="1"/>
          </p:nvPr>
        </p:nvSpPr>
        <p:spPr>
          <a:xfrm>
            <a:off x="9456369"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7772175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14513695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2" name="Rectangle 1"/>
          <p:cNvSpPr/>
          <p:nvPr userDrawn="1"/>
        </p:nvSpPr>
        <p:spPr>
          <a:xfrm>
            <a:off x="5231904" y="2276872"/>
            <a:ext cx="5711957" cy="39364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black">
                  <a:lumMod val="75000"/>
                  <a:lumOff val="25000"/>
                </a:prstClr>
              </a:solidFill>
            </a:endParaRPr>
          </a:p>
        </p:txBody>
      </p:sp>
      <p:sp>
        <p:nvSpPr>
          <p:cNvPr id="7" name="Picture Placeholder 2"/>
          <p:cNvSpPr>
            <a:spLocks noGrp="1"/>
          </p:cNvSpPr>
          <p:nvPr>
            <p:ph type="pic" idx="1" hasCustomPrompt="1"/>
          </p:nvPr>
        </p:nvSpPr>
        <p:spPr>
          <a:xfrm>
            <a:off x="1103445" y="1412776"/>
            <a:ext cx="4560000" cy="369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5620052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Images and Contents Layout">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0" y="990600"/>
            <a:ext cx="3887755" cy="58674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8" name="Picture Placeholder 2"/>
          <p:cNvSpPr>
            <a:spLocks noGrp="1"/>
          </p:cNvSpPr>
          <p:nvPr>
            <p:ph type="pic" idx="11" hasCustomPrompt="1"/>
          </p:nvPr>
        </p:nvSpPr>
        <p:spPr>
          <a:xfrm>
            <a:off x="4079776" y="0"/>
            <a:ext cx="8112224" cy="362102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1595747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Images and Contents Layout">
    <p:spTree>
      <p:nvGrpSpPr>
        <p:cNvPr id="1" name=""/>
        <p:cNvGrpSpPr/>
        <p:nvPr/>
      </p:nvGrpSpPr>
      <p:grpSpPr>
        <a:xfrm>
          <a:off x="0" y="0"/>
          <a:ext cx="0" cy="0"/>
          <a:chOff x="0" y="0"/>
          <a:chExt cx="0" cy="0"/>
        </a:xfrm>
      </p:grpSpPr>
      <p:sp>
        <p:nvSpPr>
          <p:cNvPr id="9" name="Picture Placeholder 2"/>
          <p:cNvSpPr>
            <a:spLocks noGrp="1"/>
          </p:cNvSpPr>
          <p:nvPr>
            <p:ph type="pic" idx="1" hasCustomPrompt="1"/>
          </p:nvPr>
        </p:nvSpPr>
        <p:spPr>
          <a:xfrm>
            <a:off x="0" y="1013496"/>
            <a:ext cx="3887755" cy="356763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2" name="Picture Placeholder 2"/>
          <p:cNvSpPr>
            <a:spLocks noGrp="1"/>
          </p:cNvSpPr>
          <p:nvPr>
            <p:ph type="pic" idx="10" hasCustomPrompt="1"/>
          </p:nvPr>
        </p:nvSpPr>
        <p:spPr>
          <a:xfrm>
            <a:off x="8304245" y="0"/>
            <a:ext cx="3887755" cy="45811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3" name="Picture Placeholder 2"/>
          <p:cNvSpPr>
            <a:spLocks noGrp="1"/>
          </p:cNvSpPr>
          <p:nvPr>
            <p:ph type="pic" idx="11" hasCustomPrompt="1"/>
          </p:nvPr>
        </p:nvSpPr>
        <p:spPr>
          <a:xfrm>
            <a:off x="0" y="4773149"/>
            <a:ext cx="6096000" cy="208485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39475951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595027" y="4101331"/>
            <a:ext cx="2400000" cy="230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1600">
              <a:solidFill>
                <a:prstClr val="black">
                  <a:lumMod val="75000"/>
                  <a:lumOff val="25000"/>
                </a:prstClr>
              </a:solidFill>
            </a:endParaRPr>
          </a:p>
        </p:txBody>
      </p:sp>
      <p:sp>
        <p:nvSpPr>
          <p:cNvPr id="12" name="Rectangle 11"/>
          <p:cNvSpPr/>
          <p:nvPr userDrawn="1"/>
        </p:nvSpPr>
        <p:spPr>
          <a:xfrm>
            <a:off x="9196973" y="1700808"/>
            <a:ext cx="2400000" cy="230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1600">
              <a:solidFill>
                <a:prstClr val="black">
                  <a:lumMod val="75000"/>
                  <a:lumOff val="25000"/>
                </a:prstClr>
              </a:solidFill>
            </a:endParaRPr>
          </a:p>
        </p:txBody>
      </p:sp>
      <p:sp>
        <p:nvSpPr>
          <p:cNvPr id="13" name="Picture Placeholder 2"/>
          <p:cNvSpPr>
            <a:spLocks noGrp="1"/>
          </p:cNvSpPr>
          <p:nvPr>
            <p:ph type="pic" idx="12" hasCustomPrompt="1"/>
          </p:nvPr>
        </p:nvSpPr>
        <p:spPr>
          <a:xfrm>
            <a:off x="595027" y="1700808"/>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4" name="Picture Placeholder 2"/>
          <p:cNvSpPr>
            <a:spLocks noGrp="1"/>
          </p:cNvSpPr>
          <p:nvPr>
            <p:ph type="pic" idx="13" hasCustomPrompt="1"/>
          </p:nvPr>
        </p:nvSpPr>
        <p:spPr>
          <a:xfrm>
            <a:off x="9196973" y="4101331"/>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5" name="Picture Placeholder 2"/>
          <p:cNvSpPr>
            <a:spLocks noGrp="1"/>
          </p:cNvSpPr>
          <p:nvPr>
            <p:ph type="pic" idx="14" hasCustomPrompt="1"/>
          </p:nvPr>
        </p:nvSpPr>
        <p:spPr>
          <a:xfrm>
            <a:off x="3119669" y="4101331"/>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6" name="Picture Placeholder 2"/>
          <p:cNvSpPr>
            <a:spLocks noGrp="1"/>
          </p:cNvSpPr>
          <p:nvPr>
            <p:ph type="pic" idx="15" hasCustomPrompt="1"/>
          </p:nvPr>
        </p:nvSpPr>
        <p:spPr>
          <a:xfrm>
            <a:off x="3119669" y="1700808"/>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42783594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_Images and Contents Layout">
    <p:spTree>
      <p:nvGrpSpPr>
        <p:cNvPr id="1" name=""/>
        <p:cNvGrpSpPr/>
        <p:nvPr/>
      </p:nvGrpSpPr>
      <p:grpSpPr>
        <a:xfrm>
          <a:off x="0" y="0"/>
          <a:ext cx="0" cy="0"/>
          <a:chOff x="0" y="0"/>
          <a:chExt cx="0" cy="0"/>
        </a:xfrm>
      </p:grpSpPr>
      <p:sp>
        <p:nvSpPr>
          <p:cNvPr id="16" name="Picture Placeholder 2"/>
          <p:cNvSpPr>
            <a:spLocks noGrp="1"/>
          </p:cNvSpPr>
          <p:nvPr>
            <p:ph type="pic" idx="12" hasCustomPrompt="1"/>
          </p:nvPr>
        </p:nvSpPr>
        <p:spPr>
          <a:xfrm>
            <a:off x="709650" y="480055"/>
            <a:ext cx="4224469" cy="419708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7" name="Picture Placeholder 2"/>
          <p:cNvSpPr>
            <a:spLocks noGrp="1"/>
          </p:cNvSpPr>
          <p:nvPr>
            <p:ph type="pic" idx="13" hasCustomPrompt="1"/>
          </p:nvPr>
        </p:nvSpPr>
        <p:spPr>
          <a:xfrm>
            <a:off x="5126140" y="480056"/>
            <a:ext cx="6336704" cy="229610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8" name="Picture Placeholder 2"/>
          <p:cNvSpPr>
            <a:spLocks noGrp="1"/>
          </p:cNvSpPr>
          <p:nvPr>
            <p:ph type="pic" idx="14" hasCustomPrompt="1"/>
          </p:nvPr>
        </p:nvSpPr>
        <p:spPr>
          <a:xfrm>
            <a:off x="5126140"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9" name="Picture Placeholder 2"/>
          <p:cNvSpPr>
            <a:spLocks noGrp="1"/>
          </p:cNvSpPr>
          <p:nvPr>
            <p:ph type="pic" idx="16" hasCustomPrompt="1"/>
          </p:nvPr>
        </p:nvSpPr>
        <p:spPr>
          <a:xfrm>
            <a:off x="7310492"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20" name="Picture Placeholder 2"/>
          <p:cNvSpPr>
            <a:spLocks noGrp="1"/>
          </p:cNvSpPr>
          <p:nvPr>
            <p:ph type="pic" idx="17" hasCustomPrompt="1"/>
          </p:nvPr>
        </p:nvSpPr>
        <p:spPr>
          <a:xfrm>
            <a:off x="9494844"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7023021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46767" y="2276873"/>
            <a:ext cx="7238124" cy="3966041"/>
          </a:xfrm>
          <a:prstGeom prst="rect">
            <a:avLst/>
          </a:prstGeom>
        </p:spPr>
      </p:pic>
      <p:sp>
        <p:nvSpPr>
          <p:cNvPr id="7" name="Picture Placeholder 2"/>
          <p:cNvSpPr>
            <a:spLocks noGrp="1"/>
          </p:cNvSpPr>
          <p:nvPr>
            <p:ph type="pic" idx="1" hasCustomPrompt="1"/>
          </p:nvPr>
        </p:nvSpPr>
        <p:spPr>
          <a:xfrm>
            <a:off x="5705875" y="2485912"/>
            <a:ext cx="4832891" cy="3124239"/>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8" name="Rectangle 7"/>
          <p:cNvSpPr/>
          <p:nvPr userDrawn="1"/>
        </p:nvSpPr>
        <p:spPr>
          <a:xfrm>
            <a:off x="4037371" y="1"/>
            <a:ext cx="4128459" cy="60959"/>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dirty="0">
              <a:solidFill>
                <a:prstClr val="white"/>
              </a:solidFill>
            </a:endParaRPr>
          </a:p>
        </p:txBody>
      </p:sp>
      <p:sp>
        <p:nvSpPr>
          <p:cNvPr id="9" name="Rectangle 8"/>
          <p:cNvSpPr/>
          <p:nvPr userDrawn="1"/>
        </p:nvSpPr>
        <p:spPr>
          <a:xfrm>
            <a:off x="0" y="6753308"/>
            <a:ext cx="12192000" cy="110875"/>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dirty="0">
              <a:solidFill>
                <a:prstClr val="white"/>
              </a:solidFill>
            </a:endParaRPr>
          </a:p>
        </p:txBody>
      </p:sp>
    </p:spTree>
    <p:extLst>
      <p:ext uri="{BB962C8B-B14F-4D97-AF65-F5344CB8AC3E}">
        <p14:creationId xmlns:p14="http://schemas.microsoft.com/office/powerpoint/2010/main" val="22180415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8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Picture 4"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76400" y="1815747"/>
            <a:ext cx="3360373" cy="3350541"/>
          </a:xfrm>
          <a:prstGeom prst="rect">
            <a:avLst/>
          </a:prstGeom>
          <a:noFill/>
          <a:extLst>
            <a:ext uri="{909E8E84-426E-40dd-AFC4-6F175D3DCCD1}">
              <a14:hiddenFill xmlns="" xmlns:a14="http://schemas.microsoft.com/office/drawing/2010/main">
                <a:solidFill>
                  <a:srgbClr val="FFFFFF"/>
                </a:solidFill>
              </a14:hiddenFill>
            </a:ext>
          </a:extLst>
        </p:spPr>
      </p:pic>
      <p:pic>
        <p:nvPicPr>
          <p:cNvPr id="7" name="Picture 6"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406826" y="1815747"/>
            <a:ext cx="3360373" cy="3350541"/>
          </a:xfrm>
          <a:prstGeom prst="rect">
            <a:avLst/>
          </a:prstGeom>
          <a:noFill/>
          <a:extLst>
            <a:ext uri="{909E8E84-426E-40dd-AFC4-6F175D3DCCD1}">
              <a14:hiddenFill xmlns="" xmlns:a14="http://schemas.microsoft.com/office/drawing/2010/main">
                <a:solidFill>
                  <a:srgbClr val="FFFFFF"/>
                </a:solidFill>
              </a14:hiddenFill>
            </a:ext>
          </a:extLst>
        </p:spPr>
      </p:pic>
      <p:pic>
        <p:nvPicPr>
          <p:cNvPr id="9" name="Picture 8"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037251" y="1815747"/>
            <a:ext cx="3360373" cy="3350541"/>
          </a:xfrm>
          <a:prstGeom prst="rect">
            <a:avLst/>
          </a:prstGeom>
          <a:noFill/>
          <a:extLst>
            <a:ext uri="{909E8E84-426E-40dd-AFC4-6F175D3DCCD1}">
              <a14:hiddenFill xmlns="" xmlns:a14="http://schemas.microsoft.com/office/drawing/2010/main">
                <a:solidFill>
                  <a:srgbClr val="FFFFFF"/>
                </a:solidFill>
              </a14:hiddenFill>
            </a:ext>
          </a:extLst>
        </p:spPr>
      </p:pic>
      <p:sp>
        <p:nvSpPr>
          <p:cNvPr id="13" name="Picture Placeholder 2"/>
          <p:cNvSpPr>
            <a:spLocks noGrp="1"/>
          </p:cNvSpPr>
          <p:nvPr>
            <p:ph type="pic" idx="1" hasCustomPrompt="1"/>
          </p:nvPr>
        </p:nvSpPr>
        <p:spPr>
          <a:xfrm>
            <a:off x="90990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4" name="Picture Placeholder 2"/>
          <p:cNvSpPr>
            <a:spLocks noGrp="1"/>
          </p:cNvSpPr>
          <p:nvPr>
            <p:ph type="pic" idx="12" hasCustomPrompt="1"/>
          </p:nvPr>
        </p:nvSpPr>
        <p:spPr>
          <a:xfrm>
            <a:off x="453956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5" name="Picture Placeholder 2"/>
          <p:cNvSpPr>
            <a:spLocks noGrp="1"/>
          </p:cNvSpPr>
          <p:nvPr>
            <p:ph type="pic" idx="13" hasCustomPrompt="1"/>
          </p:nvPr>
        </p:nvSpPr>
        <p:spPr>
          <a:xfrm>
            <a:off x="816922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6" name="Rectangle 15"/>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dirty="0">
              <a:solidFill>
                <a:prstClr val="white"/>
              </a:solidFill>
            </a:endParaRPr>
          </a:p>
        </p:txBody>
      </p:sp>
      <p:sp>
        <p:nvSpPr>
          <p:cNvPr id="17" name="Rectangle 16"/>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dirty="0">
              <a:solidFill>
                <a:prstClr val="white"/>
              </a:solidFill>
            </a:endParaRPr>
          </a:p>
        </p:txBody>
      </p:sp>
    </p:spTree>
    <p:extLst>
      <p:ext uri="{BB962C8B-B14F-4D97-AF65-F5344CB8AC3E}">
        <p14:creationId xmlns:p14="http://schemas.microsoft.com/office/powerpoint/2010/main" val="40794068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9_Images and Contents Layout">
    <p:spTree>
      <p:nvGrpSpPr>
        <p:cNvPr id="1" name=""/>
        <p:cNvGrpSpPr/>
        <p:nvPr/>
      </p:nvGrpSpPr>
      <p:grpSpPr>
        <a:xfrm>
          <a:off x="0" y="0"/>
          <a:ext cx="0" cy="0"/>
          <a:chOff x="0" y="0"/>
          <a:chExt cx="0" cy="0"/>
        </a:xfrm>
      </p:grpSpPr>
      <p:sp>
        <p:nvSpPr>
          <p:cNvPr id="6" name="Picture Placeholder 2"/>
          <p:cNvSpPr>
            <a:spLocks noGrp="1"/>
          </p:cNvSpPr>
          <p:nvPr>
            <p:ph type="pic" idx="1" hasCustomPrompt="1"/>
          </p:nvPr>
        </p:nvSpPr>
        <p:spPr>
          <a:xfrm>
            <a:off x="0" y="0"/>
            <a:ext cx="12192000" cy="4101075"/>
          </a:xfrm>
          <a:prstGeom prst="rect">
            <a:avLst/>
          </a:prstGeom>
          <a:solidFill>
            <a:schemeClr val="bg1">
              <a:lumMod val="8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01465714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ICON SETS LAYOUT</a:t>
            </a:r>
          </a:p>
        </p:txBody>
      </p:sp>
      <p:grpSp>
        <p:nvGrpSpPr>
          <p:cNvPr id="5" name="Group 4"/>
          <p:cNvGrpSpPr/>
          <p:nvPr userDrawn="1"/>
        </p:nvGrpSpPr>
        <p:grpSpPr>
          <a:xfrm>
            <a:off x="472011" y="1508786"/>
            <a:ext cx="3799787" cy="4865561"/>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dirty="0">
                <a:solidFill>
                  <a:prstClr val="white"/>
                </a:solidFill>
              </a:endParaRPr>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white"/>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black"/>
                </a:solidFill>
              </a:endParaRPr>
            </a:p>
          </p:txBody>
        </p:sp>
      </p:grpSp>
    </p:spTree>
    <p:extLst>
      <p:ext uri="{BB962C8B-B14F-4D97-AF65-F5344CB8AC3E}">
        <p14:creationId xmlns:p14="http://schemas.microsoft.com/office/powerpoint/2010/main" val="26219781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755325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4117143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138159562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101530274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22421066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24307350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419605952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30609156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32786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236831272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4275071151"/>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3904330646"/>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171220167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1064313160"/>
      </p:ext>
    </p:extLst>
  </p:cSld>
  <p:clrMapOvr>
    <a:masterClrMapping/>
  </p:clrMapOvr>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2704589252"/>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2789472260"/>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1597381489"/>
      </p:ext>
    </p:extLst>
  </p:cSld>
  <p:clrMapOvr>
    <a:masterClrMapping/>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63332447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409604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1801216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881204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278319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2691860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524762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theme" Target="../theme/theme3.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6"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3333391393"/>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660"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8544627"/>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Lst>
  <p:hf hdr="0" ftr="0" dt="0"/>
  <p:txStyles>
    <p:titleStyle>
      <a:lvl1pPr algn="ctr" defTabSz="1219170" rtl="0" eaLnBrk="1" latinLnBrk="1"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1"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1"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1"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ko-KR"/>
      </a:defPPr>
      <a:lvl1pPr marL="0" algn="l" defTabSz="1219170" rtl="0" eaLnBrk="1" latinLnBrk="1" hangingPunct="1">
        <a:defRPr sz="2400" kern="1200">
          <a:solidFill>
            <a:schemeClr val="tx1"/>
          </a:solidFill>
          <a:latin typeface="+mn-lt"/>
          <a:ea typeface="+mn-ea"/>
          <a:cs typeface="+mn-cs"/>
        </a:defRPr>
      </a:lvl1pPr>
      <a:lvl2pPr marL="609585" algn="l" defTabSz="1219170" rtl="0" eaLnBrk="1" latinLnBrk="1" hangingPunct="1">
        <a:defRPr sz="2400" kern="1200">
          <a:solidFill>
            <a:schemeClr val="tx1"/>
          </a:solidFill>
          <a:latin typeface="+mn-lt"/>
          <a:ea typeface="+mn-ea"/>
          <a:cs typeface="+mn-cs"/>
        </a:defRPr>
      </a:lvl2pPr>
      <a:lvl3pPr marL="1219170" algn="l" defTabSz="1219170" rtl="0" eaLnBrk="1" latinLnBrk="1" hangingPunct="1">
        <a:defRPr sz="2400" kern="1200">
          <a:solidFill>
            <a:schemeClr val="tx1"/>
          </a:solidFill>
          <a:latin typeface="+mn-lt"/>
          <a:ea typeface="+mn-ea"/>
          <a:cs typeface="+mn-cs"/>
        </a:defRPr>
      </a:lvl3pPr>
      <a:lvl4pPr marL="1828754" algn="l" defTabSz="1219170" rtl="0" eaLnBrk="1" latinLnBrk="1" hangingPunct="1">
        <a:defRPr sz="2400" kern="1200">
          <a:solidFill>
            <a:schemeClr val="tx1"/>
          </a:solidFill>
          <a:latin typeface="+mn-lt"/>
          <a:ea typeface="+mn-ea"/>
          <a:cs typeface="+mn-cs"/>
        </a:defRPr>
      </a:lvl4pPr>
      <a:lvl5pPr marL="2438339" algn="l" defTabSz="1219170" rtl="0" eaLnBrk="1" latinLnBrk="1" hangingPunct="1">
        <a:defRPr sz="2400" kern="1200">
          <a:solidFill>
            <a:schemeClr val="tx1"/>
          </a:solidFill>
          <a:latin typeface="+mn-lt"/>
          <a:ea typeface="+mn-ea"/>
          <a:cs typeface="+mn-cs"/>
        </a:defRPr>
      </a:lvl5pPr>
      <a:lvl6pPr marL="3047924" algn="l" defTabSz="1219170" rtl="0" eaLnBrk="1" latinLnBrk="1" hangingPunct="1">
        <a:defRPr sz="2400" kern="1200">
          <a:solidFill>
            <a:schemeClr val="tx1"/>
          </a:solidFill>
          <a:latin typeface="+mn-lt"/>
          <a:ea typeface="+mn-ea"/>
          <a:cs typeface="+mn-cs"/>
        </a:defRPr>
      </a:lvl6pPr>
      <a:lvl7pPr marL="3657509" algn="l" defTabSz="1219170" rtl="0" eaLnBrk="1" latinLnBrk="1" hangingPunct="1">
        <a:defRPr sz="2400" kern="1200">
          <a:solidFill>
            <a:schemeClr val="tx1"/>
          </a:solidFill>
          <a:latin typeface="+mn-lt"/>
          <a:ea typeface="+mn-ea"/>
          <a:cs typeface="+mn-cs"/>
        </a:defRPr>
      </a:lvl7pPr>
      <a:lvl8pPr marL="4267093" algn="l" defTabSz="1219170" rtl="0" eaLnBrk="1" latinLnBrk="1" hangingPunct="1">
        <a:defRPr sz="2400" kern="1200">
          <a:solidFill>
            <a:schemeClr val="tx1"/>
          </a:solidFill>
          <a:latin typeface="+mn-lt"/>
          <a:ea typeface="+mn-ea"/>
          <a:cs typeface="+mn-cs"/>
        </a:defRPr>
      </a:lvl8pPr>
      <a:lvl9pPr marL="4876678" algn="l" defTabSz="1219170" rtl="0" eaLnBrk="1" latinLnBrk="1"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DCDBBEF-AA6C-4BA6-85B2-A17D7F280E38}" type="slidenum">
              <a:rPr lang="en-US" smtClean="0"/>
              <a:pPr/>
              <a:t>‹#›</a:t>
            </a:fld>
            <a:endParaRPr lang="en-US" dirty="0"/>
          </a:p>
        </p:txBody>
      </p:sp>
    </p:spTree>
    <p:extLst>
      <p:ext uri="{BB962C8B-B14F-4D97-AF65-F5344CB8AC3E}">
        <p14:creationId xmlns:p14="http://schemas.microsoft.com/office/powerpoint/2010/main" val="1277575243"/>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Lst>
  <p:hf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0.xml"/><Relationship Id="rId4" Type="http://schemas.openxmlformats.org/officeDocument/2006/relationships/image" Target="../media/image25.jpe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30.xml"/><Relationship Id="rId6" Type="http://schemas.openxmlformats.org/officeDocument/2006/relationships/image" Target="../media/image12.sv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30.xml"/><Relationship Id="rId4" Type="http://schemas.openxmlformats.org/officeDocument/2006/relationships/image" Target="../media/image19.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4421" y="6053794"/>
            <a:ext cx="12196420" cy="439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p:cNvSpPr/>
          <p:nvPr/>
        </p:nvSpPr>
        <p:spPr>
          <a:xfrm>
            <a:off x="302197" y="5901985"/>
            <a:ext cx="45719" cy="61388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Slide Number Placeholder 2"/>
          <p:cNvSpPr txBox="1">
            <a:spLocks/>
          </p:cNvSpPr>
          <p:nvPr/>
        </p:nvSpPr>
        <p:spPr>
          <a:xfrm>
            <a:off x="8763000" y="65087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46" name="Right Triangle 45">
            <a:extLst>
              <a:ext uri="{FF2B5EF4-FFF2-40B4-BE49-F238E27FC236}">
                <a16:creationId xmlns:a16="http://schemas.microsoft.com/office/drawing/2014/main" id="{0983CA01-DED8-4A8A-82CA-5B1BE1DADB0C}"/>
              </a:ext>
            </a:extLst>
          </p:cNvPr>
          <p:cNvSpPr/>
          <p:nvPr/>
        </p:nvSpPr>
        <p:spPr>
          <a:xfrm flipV="1">
            <a:off x="9506857" y="5939880"/>
            <a:ext cx="1291772" cy="1157606"/>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dirty="0">
              <a:ln>
                <a:noFill/>
              </a:ln>
              <a:solidFill>
                <a:srgbClr val="FFFFFF"/>
              </a:solidFill>
              <a:effectLst/>
              <a:uLnTx/>
              <a:uFillTx/>
              <a:latin typeface="Calibri" panose="020F0502020204030204"/>
            </a:endParaRPr>
          </a:p>
        </p:txBody>
      </p:sp>
      <p:sp>
        <p:nvSpPr>
          <p:cNvPr id="37" name="Right Triangle 36">
            <a:extLst>
              <a:ext uri="{FF2B5EF4-FFF2-40B4-BE49-F238E27FC236}">
                <a16:creationId xmlns:a16="http://schemas.microsoft.com/office/drawing/2014/main" id="{0983CA01-DED8-4A8A-82CA-5B1BE1DADB0C}"/>
              </a:ext>
            </a:extLst>
          </p:cNvPr>
          <p:cNvSpPr/>
          <p:nvPr/>
        </p:nvSpPr>
        <p:spPr>
          <a:xfrm flipH="1">
            <a:off x="7045437" y="-73938"/>
            <a:ext cx="5146562" cy="5852440"/>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dirty="0">
              <a:ln>
                <a:noFill/>
              </a:ln>
              <a:solidFill>
                <a:srgbClr val="FFFFFF"/>
              </a:solidFill>
              <a:effectLst/>
              <a:uLnTx/>
              <a:uFillTx/>
              <a:latin typeface="Calibri" panose="020F0502020204030204"/>
            </a:endParaRPr>
          </a:p>
        </p:txBody>
      </p:sp>
      <p:sp>
        <p:nvSpPr>
          <p:cNvPr id="45" name="Rectangle 44"/>
          <p:cNvSpPr/>
          <p:nvPr/>
        </p:nvSpPr>
        <p:spPr>
          <a:xfrm>
            <a:off x="2698031" y="1476029"/>
            <a:ext cx="6829425" cy="2797237"/>
          </a:xfrm>
          <a:prstGeom prst="rect">
            <a:avLst/>
          </a:prstGeom>
          <a:gradFill flip="none" rotWithShape="1">
            <a:gsLst>
              <a:gs pos="15000">
                <a:srgbClr val="FFFFFF">
                  <a:alpha val="34000"/>
                </a:srgbClr>
              </a:gs>
              <a:gs pos="94000">
                <a:srgbClr val="FFFFFF">
                  <a:alpha val="34000"/>
                </a:srgbClr>
              </a:gs>
              <a:gs pos="2655">
                <a:schemeClr val="bg1">
                  <a:alpha val="0"/>
                </a:schemeClr>
              </a:gs>
              <a:gs pos="51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i="1" dirty="0">
                <a:solidFill>
                  <a:srgbClr val="000000"/>
                </a:solidFill>
              </a:rPr>
              <a:t>Submitted in the partial fulfillment for the award of the degree of</a:t>
            </a:r>
          </a:p>
          <a:p>
            <a:pPr algn="ctr">
              <a:lnSpc>
                <a:spcPct val="150000"/>
              </a:lnSpc>
            </a:pPr>
            <a:r>
              <a:rPr lang="en-US" sz="2400" b="1" dirty="0">
                <a:solidFill>
                  <a:srgbClr val="000000"/>
                </a:solidFill>
              </a:rPr>
              <a:t>BACHELOR OF ENGINEERING </a:t>
            </a:r>
            <a:endParaRPr lang="en-US" sz="2400" dirty="0">
              <a:solidFill>
                <a:srgbClr val="000000"/>
              </a:solidFill>
            </a:endParaRPr>
          </a:p>
          <a:p>
            <a:pPr algn="ctr">
              <a:lnSpc>
                <a:spcPct val="150000"/>
              </a:lnSpc>
            </a:pPr>
            <a:r>
              <a:rPr lang="en-US" sz="2400" i="1" dirty="0">
                <a:solidFill>
                  <a:srgbClr val="000000"/>
                </a:solidFill>
              </a:rPr>
              <a:t> IN</a:t>
            </a:r>
          </a:p>
          <a:p>
            <a:pPr algn="ctr">
              <a:lnSpc>
                <a:spcPct val="150000"/>
              </a:lnSpc>
            </a:pPr>
            <a:r>
              <a:rPr lang="en-US" sz="2400" i="1" dirty="0">
                <a:solidFill>
                  <a:srgbClr val="000000"/>
                </a:solidFill>
              </a:rPr>
              <a:t>Information Security</a:t>
            </a:r>
          </a:p>
        </p:txBody>
      </p:sp>
      <p:sp>
        <p:nvSpPr>
          <p:cNvPr id="43" name="Right Triangle 42"/>
          <p:cNvSpPr/>
          <p:nvPr/>
        </p:nvSpPr>
        <p:spPr>
          <a:xfrm rot="10800000" flipV="1">
            <a:off x="9829797" y="5333999"/>
            <a:ext cx="2366623" cy="1600201"/>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extBox 35"/>
          <p:cNvSpPr txBox="1">
            <a:spLocks noChangeArrowheads="1"/>
          </p:cNvSpPr>
          <p:nvPr/>
        </p:nvSpPr>
        <p:spPr bwMode="auto">
          <a:xfrm>
            <a:off x="6881359" y="6019560"/>
            <a:ext cx="4928608"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r>
              <a:rPr lang="en-US" sz="2000" b="1" dirty="0">
                <a:solidFill>
                  <a:prstClr val="black">
                    <a:lumMod val="65000"/>
                    <a:lumOff val="35000"/>
                  </a:prstClr>
                </a:solidFill>
                <a:latin typeface="Casper" panose="02000506000000020004" pitchFamily="2" charset="0"/>
                <a:ea typeface="Karla" pitchFamily="2" charset="0"/>
                <a:cs typeface="Karla" pitchFamily="2" charset="0"/>
              </a:rPr>
              <a:t>DISCOVER . </a:t>
            </a:r>
            <a:r>
              <a:rPr lang="en-US" sz="2000" b="1" dirty="0">
                <a:solidFill>
                  <a:srgbClr val="C00000"/>
                </a:solidFill>
                <a:latin typeface="Casper" panose="02000506000000020004" pitchFamily="2" charset="0"/>
                <a:ea typeface="Karla" pitchFamily="2" charset="0"/>
                <a:cs typeface="Karla" pitchFamily="2" charset="0"/>
              </a:rPr>
              <a:t>LEARN</a:t>
            </a:r>
            <a:r>
              <a:rPr lang="en-US" sz="2000" b="1" dirty="0">
                <a:solidFill>
                  <a:prstClr val="black">
                    <a:lumMod val="65000"/>
                    <a:lumOff val="35000"/>
                  </a:prstClr>
                </a:solidFill>
                <a:latin typeface="Casper" panose="02000506000000020004" pitchFamily="2" charset="0"/>
                <a:ea typeface="Karla" pitchFamily="2" charset="0"/>
                <a:cs typeface="Karla" pitchFamily="2" charset="0"/>
              </a:rPr>
              <a:t> . EMPOWER</a:t>
            </a:r>
            <a:endParaRPr lang="en-US" sz="1200" b="1" dirty="0">
              <a:solidFill>
                <a:prstClr val="black"/>
              </a:solidFill>
              <a:latin typeface="Casper" panose="02000506000000020004" pitchFamily="2" charset="0"/>
            </a:endParaRPr>
          </a:p>
          <a:p>
            <a:pPr eaLnBrk="1" hangingPunct="1"/>
            <a:endParaRPr lang="en-US" sz="1600" b="1" dirty="0">
              <a:latin typeface="Casper" panose="02000506000000020004" pitchFamily="2" charset="0"/>
            </a:endParaRPr>
          </a:p>
        </p:txBody>
      </p:sp>
      <p:sp>
        <p:nvSpPr>
          <p:cNvPr id="52" name="Rectangle 51"/>
          <p:cNvSpPr/>
          <p:nvPr/>
        </p:nvSpPr>
        <p:spPr>
          <a:xfrm>
            <a:off x="6885780" y="6043646"/>
            <a:ext cx="45719" cy="3706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TextBox 52"/>
          <p:cNvSpPr txBox="1">
            <a:spLocks noChangeArrowheads="1"/>
          </p:cNvSpPr>
          <p:nvPr/>
        </p:nvSpPr>
        <p:spPr bwMode="auto">
          <a:xfrm>
            <a:off x="443345" y="6014156"/>
            <a:ext cx="5882609"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lgn="ctr" defTabSz="622300">
              <a:lnSpc>
                <a:spcPct val="90000"/>
              </a:lnSpc>
              <a:spcBef>
                <a:spcPct val="0"/>
              </a:spcBef>
              <a:spcAft>
                <a:spcPct val="35000"/>
              </a:spcAft>
            </a:pPr>
            <a:r>
              <a:rPr lang="en-US" sz="2400" b="1" dirty="0">
                <a:solidFill>
                  <a:srgbClr val="FF0000"/>
                </a:solidFill>
                <a:latin typeface="Times New Roman" pitchFamily="18" charset="0"/>
                <a:cs typeface="Times New Roman" pitchFamily="18" charset="0"/>
              </a:rPr>
              <a:t>Department of AIT-CSE</a:t>
            </a:r>
            <a:endParaRPr lang="en-US" sz="1600" dirty="0">
              <a:solidFill>
                <a:srgbClr val="FF0000"/>
              </a:solidFill>
              <a:latin typeface="Times New Roman" pitchFamily="18" charset="0"/>
              <a:cs typeface="Times New Roman" pitchFamily="18" charset="0"/>
            </a:endParaRPr>
          </a:p>
        </p:txBody>
      </p:sp>
      <p:sp>
        <p:nvSpPr>
          <p:cNvPr id="26" name="TextBox 25"/>
          <p:cNvSpPr txBox="1">
            <a:spLocks noChangeArrowheads="1"/>
          </p:cNvSpPr>
          <p:nvPr/>
        </p:nvSpPr>
        <p:spPr bwMode="auto">
          <a:xfrm>
            <a:off x="1633692" y="443734"/>
            <a:ext cx="8477097" cy="120032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algn="ctr"/>
            <a:r>
              <a:rPr lang="en-US" sz="3600" b="1" dirty="0">
                <a:latin typeface="Arial Black" pitchFamily="34" charset="0"/>
              </a:rPr>
              <a:t>Academic credential verification using Blockchain</a:t>
            </a:r>
            <a:endParaRPr lang="en-US" sz="3600" dirty="0">
              <a:latin typeface="Raleway ExtraBold" pitchFamily="34" charset="-52"/>
            </a:endParaRPr>
          </a:p>
        </p:txBody>
      </p:sp>
      <p:sp>
        <p:nvSpPr>
          <p:cNvPr id="15" name="Slide Number Placeholder 14"/>
          <p:cNvSpPr>
            <a:spLocks noGrp="1"/>
          </p:cNvSpPr>
          <p:nvPr>
            <p:ph type="sldNum" sz="quarter" idx="12"/>
          </p:nvPr>
        </p:nvSpPr>
        <p:spPr/>
        <p:txBody>
          <a:bodyPr/>
          <a:lstStyle/>
          <a:p>
            <a:fld id="{BDCDBBEF-AA6C-4BA6-85B2-A17D7F280E38}" type="slidenum">
              <a:rPr lang="en-US" smtClean="0"/>
              <a:pPr/>
              <a:t>1</a:t>
            </a:fld>
            <a:endParaRPr lang="en-US" dirty="0"/>
          </a:p>
        </p:txBody>
      </p:sp>
      <p:sp>
        <p:nvSpPr>
          <p:cNvPr id="5" name="TextBox 4"/>
          <p:cNvSpPr txBox="1"/>
          <p:nvPr/>
        </p:nvSpPr>
        <p:spPr>
          <a:xfrm>
            <a:off x="1856200" y="4713444"/>
            <a:ext cx="1821332" cy="1323439"/>
          </a:xfrm>
          <a:prstGeom prst="rect">
            <a:avLst/>
          </a:prstGeom>
          <a:noFill/>
        </p:spPr>
        <p:txBody>
          <a:bodyPr wrap="none" rtlCol="0">
            <a:spAutoFit/>
          </a:bodyPr>
          <a:lstStyle/>
          <a:p>
            <a:r>
              <a:rPr lang="en-US" sz="2000" b="1" dirty="0"/>
              <a:t>Submitted by: </a:t>
            </a:r>
          </a:p>
          <a:p>
            <a:r>
              <a:rPr lang="en-US" sz="2000" dirty="0"/>
              <a:t>Prakash Singh </a:t>
            </a:r>
          </a:p>
          <a:p>
            <a:r>
              <a:rPr lang="en-US" sz="2000" dirty="0">
                <a:latin typeface="Calibri" panose="020F0502020204030204" pitchFamily="34" charset="0"/>
                <a:ea typeface="Calibri" panose="020F0502020204030204" pitchFamily="34" charset="0"/>
                <a:cs typeface="Calibri" panose="020F0502020204030204" pitchFamily="34" charset="0"/>
              </a:rPr>
              <a:t>20BCS3707 </a:t>
            </a:r>
          </a:p>
          <a:p>
            <a:endParaRPr lang="en-US" sz="2000" dirty="0"/>
          </a:p>
        </p:txBody>
      </p:sp>
      <p:sp>
        <p:nvSpPr>
          <p:cNvPr id="6" name="TextBox 5"/>
          <p:cNvSpPr txBox="1"/>
          <p:nvPr/>
        </p:nvSpPr>
        <p:spPr>
          <a:xfrm>
            <a:off x="8369905" y="4711504"/>
            <a:ext cx="3050963" cy="1015663"/>
          </a:xfrm>
          <a:prstGeom prst="rect">
            <a:avLst/>
          </a:prstGeom>
          <a:noFill/>
        </p:spPr>
        <p:txBody>
          <a:bodyPr wrap="none" rtlCol="0">
            <a:spAutoFit/>
          </a:bodyPr>
          <a:lstStyle/>
          <a:p>
            <a:r>
              <a:rPr lang="en-US" sz="2000" b="1" dirty="0"/>
              <a:t>Under the Supervision of: </a:t>
            </a:r>
            <a:endParaRPr lang="en-US" sz="2000" dirty="0"/>
          </a:p>
          <a:p>
            <a:r>
              <a:rPr lang="en-US" sz="2000" dirty="0" err="1">
                <a:latin typeface="Calibri" panose="020F0502020204030204" pitchFamily="34" charset="0"/>
                <a:ea typeface="Calibri" panose="020F0502020204030204" pitchFamily="34" charset="0"/>
                <a:cs typeface="Calibri" panose="020F0502020204030204" pitchFamily="34" charset="0"/>
              </a:rPr>
              <a:t>Shagun</a:t>
            </a:r>
            <a:r>
              <a:rPr lang="en-US" sz="2000" dirty="0">
                <a:latin typeface="Calibri" panose="020F0502020204030204" pitchFamily="34" charset="0"/>
                <a:ea typeface="Calibri" panose="020F0502020204030204" pitchFamily="34" charset="0"/>
                <a:cs typeface="Calibri" panose="020F0502020204030204" pitchFamily="34" charset="0"/>
              </a:rPr>
              <a:t> Rana(E12906)</a:t>
            </a:r>
          </a:p>
          <a:p>
            <a:r>
              <a:rPr lang="en-IN" sz="2000" b="0" i="0" dirty="0" err="1">
                <a:solidFill>
                  <a:srgbClr val="333333"/>
                </a:solidFill>
                <a:effectLst/>
                <a:latin typeface="Calibri" panose="020F0502020204030204" pitchFamily="34" charset="0"/>
                <a:ea typeface="Calibri" panose="020F0502020204030204" pitchFamily="34" charset="0"/>
                <a:cs typeface="Calibri" panose="020F0502020204030204" pitchFamily="34" charset="0"/>
              </a:rPr>
              <a:t>Kushagra</a:t>
            </a:r>
            <a:r>
              <a:rPr lang="en-IN" sz="2000" b="0" i="0" dirty="0">
                <a:solidFill>
                  <a:srgbClr val="333333"/>
                </a:solidFill>
                <a:effectLst/>
                <a:latin typeface="Calibri" panose="020F0502020204030204" pitchFamily="34" charset="0"/>
                <a:ea typeface="Calibri" panose="020F0502020204030204" pitchFamily="34" charset="0"/>
                <a:cs typeface="Calibri" panose="020F0502020204030204" pitchFamily="34" charset="0"/>
              </a:rPr>
              <a:t> Agrawal(E13465)</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56502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93209A-BEE2-0339-86A6-B4B5F0AF4B17}"/>
              </a:ext>
            </a:extLst>
          </p:cNvPr>
          <p:cNvSpPr>
            <a:spLocks noGrp="1"/>
          </p:cNvSpPr>
          <p:nvPr>
            <p:ph idx="1"/>
          </p:nvPr>
        </p:nvSpPr>
        <p:spPr>
          <a:xfrm>
            <a:off x="1362391" y="1242059"/>
            <a:ext cx="5800410" cy="3124201"/>
          </a:xfrm>
        </p:spPr>
        <p:txBody>
          <a:bodyPr>
            <a:normAutofit fontScale="92500" lnSpcReduction="20000"/>
          </a:bodyPr>
          <a:lstStyle/>
          <a:p>
            <a:endParaRPr lang="en-IN" sz="2800" dirty="0"/>
          </a:p>
          <a:p>
            <a:pPr>
              <a:buFont typeface="Arial" panose="020B0604020202020204" pitchFamily="34" charset="0"/>
              <a:buChar char="•"/>
            </a:pPr>
            <a:r>
              <a:rPr lang="en-IN" sz="1800" dirty="0"/>
              <a:t>The Frontend development was done using </a:t>
            </a:r>
            <a:r>
              <a:rPr lang="en-IN" sz="1800" dirty="0" err="1"/>
              <a:t>reactjs</a:t>
            </a:r>
            <a:r>
              <a:rPr lang="en-IN" sz="1800" dirty="0"/>
              <a:t>, </a:t>
            </a:r>
            <a:r>
              <a:rPr lang="en-IN" sz="1800" dirty="0" err="1"/>
              <a:t>npm</a:t>
            </a:r>
            <a:r>
              <a:rPr lang="en-IN" sz="1800" dirty="0"/>
              <a:t> and </a:t>
            </a:r>
            <a:r>
              <a:rPr lang="en-IN" sz="1800" dirty="0" err="1"/>
              <a:t>tailwindcss</a:t>
            </a:r>
            <a:r>
              <a:rPr lang="en-IN" sz="1800" dirty="0"/>
              <a:t>  to make it faster and reliable in loading and decreases the size of our decentralised web application</a:t>
            </a:r>
          </a:p>
          <a:p>
            <a:pPr marL="0" indent="0">
              <a:buNone/>
            </a:pPr>
            <a:endParaRPr lang="en-IN" sz="1300" dirty="0"/>
          </a:p>
          <a:p>
            <a:pPr marL="285750" indent="-285750">
              <a:buFont typeface="Arial" panose="020B0604020202020204" pitchFamily="34" charset="0"/>
              <a:buChar char="•"/>
            </a:pPr>
            <a:r>
              <a:rPr lang="en-IN" sz="1800" dirty="0" err="1"/>
              <a:t>Metamask</a:t>
            </a:r>
            <a:r>
              <a:rPr lang="en-IN" sz="1800" dirty="0"/>
              <a:t> allowed us to interact with the Ethereum blockchain which is mainly used as secure wallet for cryptocurrency.</a:t>
            </a:r>
          </a:p>
          <a:p>
            <a:pPr marL="0" indent="0">
              <a:buNone/>
            </a:pPr>
            <a:endParaRPr lang="en-IN" sz="1800" dirty="0"/>
          </a:p>
          <a:p>
            <a:pPr marL="285750" indent="-285750">
              <a:buFont typeface="Arial" panose="020B0604020202020204" pitchFamily="34" charset="0"/>
              <a:buChar char="•"/>
            </a:pPr>
            <a:r>
              <a:rPr lang="en-IN" sz="1800" dirty="0" err="1"/>
              <a:t>Goerli</a:t>
            </a:r>
            <a:r>
              <a:rPr lang="en-IN" sz="1800" dirty="0"/>
              <a:t> </a:t>
            </a:r>
            <a:r>
              <a:rPr lang="en-IN" sz="1800" dirty="0" err="1"/>
              <a:t>testnetwork</a:t>
            </a:r>
            <a:r>
              <a:rPr lang="en-IN" sz="1800" dirty="0"/>
              <a:t> was used in order to test and deploy our smart contract</a:t>
            </a:r>
          </a:p>
          <a:p>
            <a:endParaRPr lang="en-IN" dirty="0"/>
          </a:p>
        </p:txBody>
      </p:sp>
      <p:sp>
        <p:nvSpPr>
          <p:cNvPr id="4" name="Slide Number Placeholder 3">
            <a:extLst>
              <a:ext uri="{FF2B5EF4-FFF2-40B4-BE49-F238E27FC236}">
                <a16:creationId xmlns:a16="http://schemas.microsoft.com/office/drawing/2014/main" id="{33733343-6517-7190-741C-C76BDEDE89A3}"/>
              </a:ext>
            </a:extLst>
          </p:cNvPr>
          <p:cNvSpPr>
            <a:spLocks noGrp="1"/>
          </p:cNvSpPr>
          <p:nvPr>
            <p:ph type="sldNum" sz="quarter" idx="12"/>
          </p:nvPr>
        </p:nvSpPr>
        <p:spPr/>
        <p:txBody>
          <a:bodyPr/>
          <a:lstStyle/>
          <a:p>
            <a:fld id="{BDCDBBEF-AA6C-4BA6-85B2-A17D7F280E38}" type="slidenum">
              <a:rPr lang="en-US" smtClean="0"/>
              <a:pPr/>
              <a:t>10</a:t>
            </a:fld>
            <a:endParaRPr lang="en-US" dirty="0"/>
          </a:p>
        </p:txBody>
      </p:sp>
      <p:pic>
        <p:nvPicPr>
          <p:cNvPr id="5" name="Picture 18" descr="MetaMask - Blockchain Wallet - Apps on Google Play">
            <a:extLst>
              <a:ext uri="{FF2B5EF4-FFF2-40B4-BE49-F238E27FC236}">
                <a16:creationId xmlns:a16="http://schemas.microsoft.com/office/drawing/2014/main" id="{51678287-598F-A7C8-4EFD-FEC1992F99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8390" y="4663818"/>
            <a:ext cx="1960256" cy="14784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6" name="Picture 20" descr="Reacting to React | A Beginner's Guide to React JS 🔥 - DEV Community  👩‍💻👨‍💻">
            <a:extLst>
              <a:ext uri="{FF2B5EF4-FFF2-40B4-BE49-F238E27FC236}">
                <a16:creationId xmlns:a16="http://schemas.microsoft.com/office/drawing/2014/main" id="{A3651E43-E5D0-9393-8BFF-7AA011C7C5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5780" y="4826527"/>
            <a:ext cx="2232468" cy="122316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122" name="Picture 2" descr="Goerli Testnet Merge Successful, Ethereum Up 12% - CoinCu News">
            <a:extLst>
              <a:ext uri="{FF2B5EF4-FFF2-40B4-BE49-F238E27FC236}">
                <a16:creationId xmlns:a16="http://schemas.microsoft.com/office/drawing/2014/main" id="{FF3BC056-D71A-4999-AA18-D2DDF99201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27475" y="4663818"/>
            <a:ext cx="2154006" cy="14784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72493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6643" y="280268"/>
            <a:ext cx="10018713" cy="1752599"/>
          </a:xfrm>
        </p:spPr>
        <p:txBody>
          <a:bodyPr/>
          <a:lstStyle/>
          <a:p>
            <a:r>
              <a:rPr lang="en-US" dirty="0"/>
              <a:t>Results and Outputs</a:t>
            </a:r>
          </a:p>
        </p:txBody>
      </p:sp>
      <p:pic>
        <p:nvPicPr>
          <p:cNvPr id="6" name="Content Placeholder 5">
            <a:extLst>
              <a:ext uri="{FF2B5EF4-FFF2-40B4-BE49-F238E27FC236}">
                <a16:creationId xmlns:a16="http://schemas.microsoft.com/office/drawing/2014/main" id="{3232159C-A93C-1489-D4F7-7AAE7EB21E27}"/>
              </a:ext>
            </a:extLst>
          </p:cNvPr>
          <p:cNvPicPr>
            <a:picLocks noGrp="1" noChangeAspect="1"/>
          </p:cNvPicPr>
          <p:nvPr>
            <p:ph idx="1"/>
          </p:nvPr>
        </p:nvPicPr>
        <p:blipFill>
          <a:blip r:embed="rId2"/>
          <a:stretch>
            <a:fillRect/>
          </a:stretch>
        </p:blipFill>
        <p:spPr>
          <a:xfrm>
            <a:off x="989036" y="3263034"/>
            <a:ext cx="6530339" cy="3124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Slide Number Placeholder 3"/>
          <p:cNvSpPr>
            <a:spLocks noGrp="1"/>
          </p:cNvSpPr>
          <p:nvPr>
            <p:ph type="sldNum" sz="quarter" idx="12"/>
          </p:nvPr>
        </p:nvSpPr>
        <p:spPr/>
        <p:txBody>
          <a:bodyPr/>
          <a:lstStyle/>
          <a:p>
            <a:fld id="{BDCDBBEF-AA6C-4BA6-85B2-A17D7F280E38}" type="slidenum">
              <a:rPr lang="en-US" smtClean="0"/>
              <a:pPr/>
              <a:t>11</a:t>
            </a:fld>
            <a:endParaRPr lang="en-US"/>
          </a:p>
        </p:txBody>
      </p:sp>
      <p:pic>
        <p:nvPicPr>
          <p:cNvPr id="8" name="Picture 7">
            <a:extLst>
              <a:ext uri="{FF2B5EF4-FFF2-40B4-BE49-F238E27FC236}">
                <a16:creationId xmlns:a16="http://schemas.microsoft.com/office/drawing/2014/main" id="{A25E4C70-5E0D-31A2-4556-6080B152FFB4}"/>
              </a:ext>
            </a:extLst>
          </p:cNvPr>
          <p:cNvPicPr>
            <a:picLocks noChangeAspect="1"/>
          </p:cNvPicPr>
          <p:nvPr/>
        </p:nvPicPr>
        <p:blipFill>
          <a:blip r:embed="rId3"/>
          <a:stretch>
            <a:fillRect/>
          </a:stretch>
        </p:blipFill>
        <p:spPr>
          <a:xfrm>
            <a:off x="4922324" y="2032867"/>
            <a:ext cx="6877683" cy="8214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003662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082EAC1-5D65-6DD6-73CD-6CE0B4FC4B63}"/>
              </a:ext>
            </a:extLst>
          </p:cNvPr>
          <p:cNvSpPr>
            <a:spLocks noGrp="1"/>
          </p:cNvSpPr>
          <p:nvPr>
            <p:ph type="sldNum" sz="quarter" idx="12"/>
          </p:nvPr>
        </p:nvSpPr>
        <p:spPr/>
        <p:txBody>
          <a:bodyPr/>
          <a:lstStyle/>
          <a:p>
            <a:fld id="{BDCDBBEF-AA6C-4BA6-85B2-A17D7F280E38}" type="slidenum">
              <a:rPr lang="en-US" smtClean="0"/>
              <a:pPr/>
              <a:t>12</a:t>
            </a:fld>
            <a:endParaRPr lang="en-US" dirty="0"/>
          </a:p>
        </p:txBody>
      </p:sp>
      <p:pic>
        <p:nvPicPr>
          <p:cNvPr id="6" name="Picture 5">
            <a:extLst>
              <a:ext uri="{FF2B5EF4-FFF2-40B4-BE49-F238E27FC236}">
                <a16:creationId xmlns:a16="http://schemas.microsoft.com/office/drawing/2014/main" id="{89ABFDA0-1576-95D2-C834-06DF27633D2D}"/>
              </a:ext>
            </a:extLst>
          </p:cNvPr>
          <p:cNvPicPr>
            <a:picLocks noChangeAspect="1"/>
          </p:cNvPicPr>
          <p:nvPr/>
        </p:nvPicPr>
        <p:blipFill>
          <a:blip r:embed="rId2"/>
          <a:stretch>
            <a:fillRect/>
          </a:stretch>
        </p:blipFill>
        <p:spPr>
          <a:xfrm>
            <a:off x="718196" y="320814"/>
            <a:ext cx="5972164" cy="313816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0BDD16F1-CC49-CFAA-8B37-1DE9BA40C416}"/>
              </a:ext>
            </a:extLst>
          </p:cNvPr>
          <p:cNvPicPr>
            <a:picLocks noChangeAspect="1"/>
          </p:cNvPicPr>
          <p:nvPr/>
        </p:nvPicPr>
        <p:blipFill>
          <a:blip r:embed="rId3"/>
          <a:stretch>
            <a:fillRect/>
          </a:stretch>
        </p:blipFill>
        <p:spPr>
          <a:xfrm>
            <a:off x="4945380" y="3578892"/>
            <a:ext cx="6743700" cy="312027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24881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4751597-CC0B-322B-ED0D-B2D649DACDFD}"/>
              </a:ext>
            </a:extLst>
          </p:cNvPr>
          <p:cNvSpPr>
            <a:spLocks noGrp="1"/>
          </p:cNvSpPr>
          <p:nvPr>
            <p:ph type="sldNum" sz="quarter" idx="12"/>
          </p:nvPr>
        </p:nvSpPr>
        <p:spPr/>
        <p:txBody>
          <a:bodyPr/>
          <a:lstStyle/>
          <a:p>
            <a:fld id="{BDCDBBEF-AA6C-4BA6-85B2-A17D7F280E38}" type="slidenum">
              <a:rPr lang="en-US" smtClean="0"/>
              <a:pPr/>
              <a:t>13</a:t>
            </a:fld>
            <a:endParaRPr lang="en-US" dirty="0"/>
          </a:p>
        </p:txBody>
      </p:sp>
      <p:pic>
        <p:nvPicPr>
          <p:cNvPr id="6" name="Picture 5">
            <a:extLst>
              <a:ext uri="{FF2B5EF4-FFF2-40B4-BE49-F238E27FC236}">
                <a16:creationId xmlns:a16="http://schemas.microsoft.com/office/drawing/2014/main" id="{D12F1EF3-3FA3-7339-50B4-35268746C820}"/>
              </a:ext>
            </a:extLst>
          </p:cNvPr>
          <p:cNvPicPr>
            <a:picLocks noChangeAspect="1"/>
          </p:cNvPicPr>
          <p:nvPr/>
        </p:nvPicPr>
        <p:blipFill>
          <a:blip r:embed="rId2"/>
          <a:stretch>
            <a:fillRect/>
          </a:stretch>
        </p:blipFill>
        <p:spPr>
          <a:xfrm>
            <a:off x="830129" y="215971"/>
            <a:ext cx="5921191" cy="32130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06A75011-15BD-0D54-B548-9349881031FB}"/>
              </a:ext>
            </a:extLst>
          </p:cNvPr>
          <p:cNvPicPr>
            <a:picLocks noChangeAspect="1"/>
          </p:cNvPicPr>
          <p:nvPr/>
        </p:nvPicPr>
        <p:blipFill>
          <a:blip r:embed="rId3"/>
          <a:stretch>
            <a:fillRect/>
          </a:stretch>
        </p:blipFill>
        <p:spPr>
          <a:xfrm>
            <a:off x="5483223" y="3504304"/>
            <a:ext cx="6019800" cy="30796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638658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F8F99A-E854-F73C-356A-48865D9B9188}"/>
              </a:ext>
            </a:extLst>
          </p:cNvPr>
          <p:cNvSpPr>
            <a:spLocks noGrp="1"/>
          </p:cNvSpPr>
          <p:nvPr>
            <p:ph type="sldNum" sz="quarter" idx="12"/>
          </p:nvPr>
        </p:nvSpPr>
        <p:spPr/>
        <p:txBody>
          <a:bodyPr/>
          <a:lstStyle/>
          <a:p>
            <a:fld id="{BDCDBBEF-AA6C-4BA6-85B2-A17D7F280E38}" type="slidenum">
              <a:rPr lang="en-US" smtClean="0"/>
              <a:pPr/>
              <a:t>14</a:t>
            </a:fld>
            <a:endParaRPr lang="en-US" dirty="0"/>
          </a:p>
        </p:txBody>
      </p:sp>
      <p:pic>
        <p:nvPicPr>
          <p:cNvPr id="6" name="Picture 5">
            <a:extLst>
              <a:ext uri="{FF2B5EF4-FFF2-40B4-BE49-F238E27FC236}">
                <a16:creationId xmlns:a16="http://schemas.microsoft.com/office/drawing/2014/main" id="{C5943F94-74C6-36BC-BFF8-75D43C438F57}"/>
              </a:ext>
            </a:extLst>
          </p:cNvPr>
          <p:cNvPicPr>
            <a:picLocks noChangeAspect="1"/>
          </p:cNvPicPr>
          <p:nvPr/>
        </p:nvPicPr>
        <p:blipFill>
          <a:blip r:embed="rId2"/>
          <a:stretch>
            <a:fillRect/>
          </a:stretch>
        </p:blipFill>
        <p:spPr>
          <a:xfrm>
            <a:off x="1569316" y="200097"/>
            <a:ext cx="5936384" cy="318129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235144B1-DA18-18FB-4BE1-4378778ADE46}"/>
              </a:ext>
            </a:extLst>
          </p:cNvPr>
          <p:cNvPicPr>
            <a:picLocks noChangeAspect="1"/>
          </p:cNvPicPr>
          <p:nvPr/>
        </p:nvPicPr>
        <p:blipFill>
          <a:blip r:embed="rId3"/>
          <a:stretch>
            <a:fillRect/>
          </a:stretch>
        </p:blipFill>
        <p:spPr>
          <a:xfrm>
            <a:off x="5730240" y="3566191"/>
            <a:ext cx="6202680" cy="309952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81463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746F91D-263A-D532-5D83-5ACBE8A1144C}"/>
              </a:ext>
            </a:extLst>
          </p:cNvPr>
          <p:cNvSpPr>
            <a:spLocks noGrp="1"/>
          </p:cNvSpPr>
          <p:nvPr>
            <p:ph type="sldNum" sz="quarter" idx="12"/>
          </p:nvPr>
        </p:nvSpPr>
        <p:spPr/>
        <p:txBody>
          <a:bodyPr/>
          <a:lstStyle/>
          <a:p>
            <a:fld id="{BDCDBBEF-AA6C-4BA6-85B2-A17D7F280E38}" type="slidenum">
              <a:rPr lang="en-US" smtClean="0"/>
              <a:pPr/>
              <a:t>15</a:t>
            </a:fld>
            <a:endParaRPr lang="en-US" dirty="0"/>
          </a:p>
        </p:txBody>
      </p:sp>
      <p:pic>
        <p:nvPicPr>
          <p:cNvPr id="6" name="Picture 5">
            <a:extLst>
              <a:ext uri="{FF2B5EF4-FFF2-40B4-BE49-F238E27FC236}">
                <a16:creationId xmlns:a16="http://schemas.microsoft.com/office/drawing/2014/main" id="{DF83E346-A720-0841-4830-EA31335B08C4}"/>
              </a:ext>
            </a:extLst>
          </p:cNvPr>
          <p:cNvPicPr>
            <a:picLocks noChangeAspect="1"/>
          </p:cNvPicPr>
          <p:nvPr/>
        </p:nvPicPr>
        <p:blipFill>
          <a:blip r:embed="rId2"/>
          <a:stretch>
            <a:fillRect/>
          </a:stretch>
        </p:blipFill>
        <p:spPr>
          <a:xfrm>
            <a:off x="4389120" y="3322319"/>
            <a:ext cx="7304403" cy="3222265"/>
          </a:xfrm>
          <a:prstGeom prst="rect">
            <a:avLst/>
          </a:prstGeom>
        </p:spPr>
      </p:pic>
      <p:pic>
        <p:nvPicPr>
          <p:cNvPr id="8" name="Picture 7">
            <a:extLst>
              <a:ext uri="{FF2B5EF4-FFF2-40B4-BE49-F238E27FC236}">
                <a16:creationId xmlns:a16="http://schemas.microsoft.com/office/drawing/2014/main" id="{9F82214D-4896-4377-4605-07522C7EAD02}"/>
              </a:ext>
            </a:extLst>
          </p:cNvPr>
          <p:cNvPicPr>
            <a:picLocks noChangeAspect="1"/>
          </p:cNvPicPr>
          <p:nvPr/>
        </p:nvPicPr>
        <p:blipFill>
          <a:blip r:embed="rId3"/>
          <a:stretch>
            <a:fillRect/>
          </a:stretch>
        </p:blipFill>
        <p:spPr>
          <a:xfrm>
            <a:off x="1806370" y="313416"/>
            <a:ext cx="5706950" cy="2799921"/>
          </a:xfrm>
          <a:prstGeom prst="rect">
            <a:avLst/>
          </a:prstGeom>
        </p:spPr>
      </p:pic>
    </p:spTree>
    <p:extLst>
      <p:ext uri="{BB962C8B-B14F-4D97-AF65-F5344CB8AC3E}">
        <p14:creationId xmlns:p14="http://schemas.microsoft.com/office/powerpoint/2010/main" val="3612655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2155E89-3C3D-C9A5-80F0-35D472551BCF}"/>
              </a:ext>
            </a:extLst>
          </p:cNvPr>
          <p:cNvSpPr>
            <a:spLocks noGrp="1"/>
          </p:cNvSpPr>
          <p:nvPr>
            <p:ph type="sldNum" sz="quarter" idx="12"/>
          </p:nvPr>
        </p:nvSpPr>
        <p:spPr/>
        <p:txBody>
          <a:bodyPr/>
          <a:lstStyle/>
          <a:p>
            <a:fld id="{BDCDBBEF-AA6C-4BA6-85B2-A17D7F280E38}" type="slidenum">
              <a:rPr lang="en-US" smtClean="0"/>
              <a:pPr/>
              <a:t>16</a:t>
            </a:fld>
            <a:endParaRPr lang="en-US" dirty="0"/>
          </a:p>
        </p:txBody>
      </p:sp>
      <p:pic>
        <p:nvPicPr>
          <p:cNvPr id="8" name="Picture 7">
            <a:extLst>
              <a:ext uri="{FF2B5EF4-FFF2-40B4-BE49-F238E27FC236}">
                <a16:creationId xmlns:a16="http://schemas.microsoft.com/office/drawing/2014/main" id="{B5447063-3075-258F-856B-EAF5E81CF661}"/>
              </a:ext>
            </a:extLst>
          </p:cNvPr>
          <p:cNvPicPr>
            <a:picLocks noChangeAspect="1"/>
          </p:cNvPicPr>
          <p:nvPr/>
        </p:nvPicPr>
        <p:blipFill>
          <a:blip r:embed="rId2"/>
          <a:stretch>
            <a:fillRect/>
          </a:stretch>
        </p:blipFill>
        <p:spPr>
          <a:xfrm>
            <a:off x="5417820" y="3346706"/>
            <a:ext cx="6280289" cy="340230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C64C292F-B954-24B0-BD18-7834C4E9AA07}"/>
              </a:ext>
            </a:extLst>
          </p:cNvPr>
          <p:cNvPicPr>
            <a:picLocks noChangeAspect="1"/>
          </p:cNvPicPr>
          <p:nvPr/>
        </p:nvPicPr>
        <p:blipFill>
          <a:blip r:embed="rId3"/>
          <a:stretch>
            <a:fillRect/>
          </a:stretch>
        </p:blipFill>
        <p:spPr>
          <a:xfrm>
            <a:off x="1515270" y="108985"/>
            <a:ext cx="6036150" cy="30429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9827305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a:xfrm>
            <a:off x="3805675" y="2360245"/>
            <a:ext cx="6432870" cy="3124201"/>
          </a:xfrm>
        </p:spPr>
        <p:txBody>
          <a:bodyPr/>
          <a:lstStyle/>
          <a:p>
            <a:pPr marL="0" indent="0">
              <a:buNone/>
            </a:pPr>
            <a:r>
              <a:rPr lang="en-IN" sz="1800" dirty="0">
                <a:effectLst/>
                <a:latin typeface="Times New Roman" panose="02020603050405020304" pitchFamily="18" charset="0"/>
                <a:ea typeface="Times New Roman" panose="02020603050405020304" pitchFamily="18" charset="0"/>
              </a:rPr>
              <a:t>The resulted web application based on the blockchain technology will furthermore corelate with other existing educational application this will solve the problem of the forged certificate, manual authentication of each record and create the process much more efficient by saving weeks of time and paperwork.  For analysts, blockchain can possibly be trying to concentrate all the more intently on subjects like identity management, document management, certificate verification, health care, insurance, e-voting, supply chain management,  property  management  etc. </a:t>
            </a: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17</a:t>
            </a:fld>
            <a:endParaRPr lang="en-US" dirty="0"/>
          </a:p>
        </p:txBody>
      </p:sp>
    </p:spTree>
    <p:extLst>
      <p:ext uri="{BB962C8B-B14F-4D97-AF65-F5344CB8AC3E}">
        <p14:creationId xmlns:p14="http://schemas.microsoft.com/office/powerpoint/2010/main" val="8804656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Scope</a:t>
            </a:r>
          </a:p>
        </p:txBody>
      </p:sp>
      <p:sp>
        <p:nvSpPr>
          <p:cNvPr id="3" name="Content Placeholder 2"/>
          <p:cNvSpPr>
            <a:spLocks noGrp="1"/>
          </p:cNvSpPr>
          <p:nvPr>
            <p:ph idx="1"/>
          </p:nvPr>
        </p:nvSpPr>
        <p:spPr>
          <a:xfrm>
            <a:off x="1998759" y="2339143"/>
            <a:ext cx="8452170" cy="3124201"/>
          </a:xfrm>
        </p:spPr>
        <p:txBody>
          <a:bodyPr/>
          <a:lstStyle/>
          <a:p>
            <a:r>
              <a:rPr lang="en-IN" sz="1800" dirty="0">
                <a:effectLst/>
                <a:latin typeface="Times New Roman" panose="02020603050405020304" pitchFamily="18" charset="0"/>
                <a:ea typeface="Times New Roman" panose="02020603050405020304" pitchFamily="18" charset="0"/>
              </a:rPr>
              <a:t>While physical anti-counterfeiting features  prevent  tampering  chances,  digital  solutions  help  in intelligence and identifying culprits in the systems as well as facilitating fast and convenient authentication. Many Universities are now using digital track and trace solutions.  Prospective employer/ university professionals  can check the authenticity of the degree through scanning these QR codes. However, the application of blockchain technology in education domain are more beneficial but still  this  research  topic  is  in  exploratory  phase  and  the  proceeding  of blockchain  standards  and  regulations  is  necessary  to  expand  its  use  in  this education domain</a:t>
            </a: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18</a:t>
            </a:fld>
            <a:endParaRPr lang="en-US" dirty="0"/>
          </a:p>
        </p:txBody>
      </p:sp>
    </p:spTree>
    <p:extLst>
      <p:ext uri="{BB962C8B-B14F-4D97-AF65-F5344CB8AC3E}">
        <p14:creationId xmlns:p14="http://schemas.microsoft.com/office/powerpoint/2010/main" val="19524283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normAutofit/>
          </a:bodyPr>
          <a:lstStyle/>
          <a:p>
            <a:pPr marR="80010">
              <a:lnSpc>
                <a:spcPct val="98000"/>
              </a:lnSpc>
              <a:spcAft>
                <a:spcPts val="0"/>
              </a:spcAft>
              <a:tabLst>
                <a:tab pos="406400" algn="l"/>
              </a:tabLst>
            </a:pPr>
            <a:r>
              <a:rPr lang="en-IN" sz="1800" dirty="0">
                <a:effectLst/>
                <a:latin typeface="Times New Roman" panose="02020603050405020304" pitchFamily="18" charset="0"/>
                <a:ea typeface="Times New Roman" panose="02020603050405020304" pitchFamily="18" charset="0"/>
              </a:rPr>
              <a:t> Professor </a:t>
            </a:r>
            <a:r>
              <a:rPr lang="en-IN" sz="1800" dirty="0" err="1">
                <a:effectLst/>
                <a:latin typeface="Times New Roman" panose="02020603050405020304" pitchFamily="18" charset="0"/>
                <a:ea typeface="Times New Roman" panose="02020603050405020304" pitchFamily="18" charset="0"/>
              </a:rPr>
              <a:t>Kumutha.K</a:t>
            </a:r>
            <a:r>
              <a:rPr lang="en-IN" sz="1800" dirty="0">
                <a:effectLst/>
                <a:latin typeface="Times New Roman" panose="02020603050405020304" pitchFamily="18" charset="0"/>
                <a:ea typeface="Times New Roman" panose="02020603050405020304" pitchFamily="18" charset="0"/>
              </a:rPr>
              <a:t> and </a:t>
            </a:r>
            <a:r>
              <a:rPr lang="en-IN" sz="1800" dirty="0" err="1">
                <a:effectLst/>
                <a:latin typeface="Times New Roman" panose="02020603050405020304" pitchFamily="18" charset="0"/>
                <a:ea typeface="Times New Roman" panose="02020603050405020304" pitchFamily="18" charset="0"/>
              </a:rPr>
              <a:t>Dr.</a:t>
            </a:r>
            <a:r>
              <a:rPr lang="en-IN" sz="1800" dirty="0">
                <a:effectLst/>
                <a:latin typeface="Times New Roman" panose="02020603050405020304" pitchFamily="18" charset="0"/>
                <a:ea typeface="Times New Roman" panose="02020603050405020304" pitchFamily="18" charset="0"/>
              </a:rPr>
              <a:t> S. Jayalakshmi “Blockchain Technology and Academic Certificate Authenticity-Review” in </a:t>
            </a:r>
            <a:r>
              <a:rPr lang="en-IN" sz="1800" i="1" dirty="0">
                <a:effectLst/>
                <a:latin typeface="Times New Roman" panose="02020603050405020304" pitchFamily="18" charset="0"/>
                <a:ea typeface="Times New Roman" panose="02020603050405020304" pitchFamily="18" charset="0"/>
              </a:rPr>
              <a:t>2021 ICOECAIN Bangalore</a:t>
            </a:r>
            <a:endParaRPr lang="en-IN" sz="1800" dirty="0">
              <a:effectLst/>
              <a:latin typeface="Times New Roman" panose="02020603050405020304" pitchFamily="18" charset="0"/>
              <a:ea typeface="Times New Roman" panose="02020603050405020304" pitchFamily="18" charset="0"/>
            </a:endParaRPr>
          </a:p>
          <a:p>
            <a:pPr>
              <a:lnSpc>
                <a:spcPts val="870"/>
              </a:lnSpc>
            </a:pPr>
            <a:endParaRPr lang="en-IN" sz="1800" dirty="0">
              <a:effectLst/>
              <a:latin typeface="Times New Roman" panose="02020603050405020304" pitchFamily="18" charset="0"/>
              <a:ea typeface="Times New Roman" panose="02020603050405020304" pitchFamily="18" charset="0"/>
            </a:endParaRPr>
          </a:p>
          <a:p>
            <a:pPr marR="54610">
              <a:lnSpc>
                <a:spcPct val="98000"/>
              </a:lnSpc>
              <a:spcAft>
                <a:spcPts val="0"/>
              </a:spcAft>
              <a:tabLst>
                <a:tab pos="406400" algn="l"/>
              </a:tabLst>
            </a:pPr>
            <a:r>
              <a:rPr lang="en-IN" sz="1800" dirty="0">
                <a:effectLst/>
                <a:latin typeface="Times New Roman" panose="02020603050405020304" pitchFamily="18" charset="0"/>
                <a:ea typeface="Times New Roman" panose="02020603050405020304" pitchFamily="18" charset="0"/>
              </a:rPr>
              <a:t>EURASIP journal on Information Security 2021, Article number 7 by Rama Reddy, T., Prasad Reddy, P.V.G.D., Srinivas, R.</a:t>
            </a:r>
          </a:p>
          <a:p>
            <a:pPr marL="457200"/>
            <a:endParaRPr lang="en-IN" sz="1800" dirty="0">
              <a:effectLst/>
              <a:latin typeface="Times New Roman" panose="02020603050405020304" pitchFamily="18" charset="0"/>
              <a:ea typeface="Times New Roman" panose="02020603050405020304" pitchFamily="18" charset="0"/>
            </a:endParaRPr>
          </a:p>
          <a:p>
            <a:pPr marR="54610">
              <a:lnSpc>
                <a:spcPct val="98000"/>
              </a:lnSpc>
              <a:spcAft>
                <a:spcPts val="0"/>
              </a:spcAft>
              <a:tabLst>
                <a:tab pos="406400" algn="l"/>
              </a:tabLst>
            </a:pPr>
            <a:r>
              <a:rPr lang="en-IN" sz="1800" dirty="0">
                <a:effectLst/>
                <a:latin typeface="Times New Roman" panose="02020603050405020304" pitchFamily="18" charset="0"/>
                <a:ea typeface="Times New Roman" panose="02020603050405020304" pitchFamily="18" charset="0"/>
              </a:rPr>
              <a:t>“Blockchain-Based Academic Certificate Verification System—A Review” conference paper by Shivani Pathak, Vimal Gupta, </a:t>
            </a:r>
            <a:r>
              <a:rPr lang="en-IN" sz="1800" dirty="0" err="1">
                <a:effectLst/>
                <a:latin typeface="Times New Roman" panose="02020603050405020304" pitchFamily="18" charset="0"/>
                <a:ea typeface="Times New Roman" panose="02020603050405020304" pitchFamily="18" charset="0"/>
              </a:rPr>
              <a:t>Nitima</a:t>
            </a:r>
            <a:r>
              <a:rPr lang="en-IN" sz="1800" dirty="0">
                <a:effectLst/>
                <a:latin typeface="Times New Roman" panose="02020603050405020304" pitchFamily="18" charset="0"/>
                <a:ea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rPr>
              <a:t>Malsa</a:t>
            </a:r>
            <a:r>
              <a:rPr lang="en-IN" sz="1800" dirty="0">
                <a:effectLst/>
                <a:latin typeface="Times New Roman" panose="02020603050405020304" pitchFamily="18" charset="0"/>
                <a:ea typeface="Times New Roman" panose="02020603050405020304" pitchFamily="18" charset="0"/>
              </a:rPr>
              <a:t>, Ankush Ghosh &amp; R. N. Shaw</a:t>
            </a:r>
            <a:r>
              <a:rPr lang="en-US" dirty="0"/>
              <a:t>.</a:t>
            </a:r>
          </a:p>
        </p:txBody>
      </p:sp>
      <p:sp>
        <p:nvSpPr>
          <p:cNvPr id="4" name="Slide Number Placeholder 3"/>
          <p:cNvSpPr>
            <a:spLocks noGrp="1"/>
          </p:cNvSpPr>
          <p:nvPr>
            <p:ph type="sldNum" sz="quarter" idx="12"/>
          </p:nvPr>
        </p:nvSpPr>
        <p:spPr/>
        <p:txBody>
          <a:bodyPr/>
          <a:lstStyle/>
          <a:p>
            <a:fld id="{BDCDBBEF-AA6C-4BA6-85B2-A17D7F280E38}" type="slidenum">
              <a:rPr lang="en-US" smtClean="0"/>
              <a:pPr/>
              <a:t>19</a:t>
            </a:fld>
            <a:endParaRPr lang="en-US" dirty="0"/>
          </a:p>
        </p:txBody>
      </p:sp>
    </p:spTree>
    <p:extLst>
      <p:ext uri="{BB962C8B-B14F-4D97-AF65-F5344CB8AC3E}">
        <p14:creationId xmlns:p14="http://schemas.microsoft.com/office/powerpoint/2010/main" val="191225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5676" y="365126"/>
            <a:ext cx="10515600" cy="976206"/>
          </a:xfrm>
        </p:spPr>
        <p:txBody>
          <a:bodyPr/>
          <a:lstStyle/>
          <a:p>
            <a:r>
              <a:rPr lang="en-US" b="1" dirty="0">
                <a:latin typeface="Times New Roman"/>
                <a:cs typeface="Times New Roman"/>
              </a:rPr>
              <a:t>Outline</a:t>
            </a:r>
          </a:p>
        </p:txBody>
      </p:sp>
      <p:sp>
        <p:nvSpPr>
          <p:cNvPr id="3" name="Content Placeholder 2"/>
          <p:cNvSpPr>
            <a:spLocks noGrp="1"/>
          </p:cNvSpPr>
          <p:nvPr>
            <p:ph idx="1"/>
          </p:nvPr>
        </p:nvSpPr>
        <p:spPr>
          <a:xfrm>
            <a:off x="838200" y="1588220"/>
            <a:ext cx="10515600" cy="4952253"/>
          </a:xfrm>
        </p:spPr>
        <p:txBody>
          <a:bodyPr>
            <a:normAutofit/>
          </a:bodyPr>
          <a:lstStyle/>
          <a:p>
            <a:r>
              <a:rPr lang="en-US" dirty="0">
                <a:latin typeface="Times New Roman"/>
                <a:cs typeface="Times New Roman"/>
              </a:rPr>
              <a:t>Introduction to Project</a:t>
            </a:r>
          </a:p>
          <a:p>
            <a:r>
              <a:rPr lang="en-US" dirty="0">
                <a:latin typeface="Times New Roman"/>
                <a:cs typeface="Times New Roman"/>
              </a:rPr>
              <a:t>Problem Formulation</a:t>
            </a:r>
          </a:p>
          <a:p>
            <a:r>
              <a:rPr lang="en-US" dirty="0">
                <a:latin typeface="Times New Roman"/>
                <a:cs typeface="Times New Roman"/>
              </a:rPr>
              <a:t>Objectives of the work </a:t>
            </a:r>
          </a:p>
          <a:p>
            <a:r>
              <a:rPr lang="en-US" dirty="0">
                <a:latin typeface="Times New Roman"/>
                <a:cs typeface="Times New Roman"/>
              </a:rPr>
              <a:t>Methodology used</a:t>
            </a:r>
          </a:p>
          <a:p>
            <a:r>
              <a:rPr lang="en-US" spc="-10" dirty="0">
                <a:latin typeface="Times New Roman"/>
                <a:cs typeface="Times New Roman"/>
              </a:rPr>
              <a:t>Results and Outputs</a:t>
            </a:r>
          </a:p>
          <a:p>
            <a:r>
              <a:rPr lang="en-US" spc="-10" dirty="0">
                <a:latin typeface="Times New Roman"/>
                <a:cs typeface="Times New Roman"/>
              </a:rPr>
              <a:t>Conclusion</a:t>
            </a:r>
          </a:p>
          <a:p>
            <a:r>
              <a:rPr lang="en-US" dirty="0">
                <a:latin typeface="Times New Roman"/>
                <a:cs typeface="Times New Roman"/>
              </a:rPr>
              <a:t>Future Scope</a:t>
            </a:r>
          </a:p>
          <a:p>
            <a:r>
              <a:rPr lang="en-US" dirty="0">
                <a:latin typeface="Times New Roman"/>
                <a:cs typeface="Times New Roman"/>
              </a:rPr>
              <a:t>References</a:t>
            </a: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2</a:t>
            </a:fld>
            <a:endParaRPr lang="en-US"/>
          </a:p>
        </p:txBody>
      </p:sp>
    </p:spTree>
    <p:extLst>
      <p:ext uri="{BB962C8B-B14F-4D97-AF65-F5344CB8AC3E}">
        <p14:creationId xmlns:p14="http://schemas.microsoft.com/office/powerpoint/2010/main" val="2605982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9160" y="295751"/>
            <a:ext cx="10515600" cy="1325563"/>
          </a:xfrm>
        </p:spPr>
        <p:txBody>
          <a:bodyPr/>
          <a:lstStyle/>
          <a:p>
            <a:r>
              <a:rPr lang="en-US" b="1" u="sng" dirty="0"/>
              <a:t>Introduction to Project</a:t>
            </a:r>
          </a:p>
        </p:txBody>
      </p:sp>
      <p:sp>
        <p:nvSpPr>
          <p:cNvPr id="3" name="Content Placeholder 2"/>
          <p:cNvSpPr>
            <a:spLocks noGrp="1"/>
          </p:cNvSpPr>
          <p:nvPr>
            <p:ph idx="1"/>
          </p:nvPr>
        </p:nvSpPr>
        <p:spPr>
          <a:xfrm>
            <a:off x="1097280" y="2014617"/>
            <a:ext cx="6507480" cy="3103086"/>
          </a:xfrm>
        </p:spPr>
        <p:txBody>
          <a:bodyPr>
            <a:normAutofit/>
          </a:bodyPr>
          <a:lstStyle/>
          <a:p>
            <a:pPr marL="0" indent="0">
              <a:lnSpc>
                <a:spcPct val="150000"/>
              </a:lnSpc>
              <a:buNone/>
            </a:pPr>
            <a:r>
              <a:rPr lang="en-IN" sz="1400" dirty="0">
                <a:effectLst/>
                <a:latin typeface="Times New Roman" panose="02020603050405020304" pitchFamily="18" charset="0"/>
                <a:ea typeface="Times New Roman" panose="02020603050405020304" pitchFamily="18" charset="0"/>
              </a:rPr>
              <a:t>Blockchain innovation is a rising innovation and offer highlights like decentralized, straightforward and sealed information stockpiling. It could be utilized to tackle issues for instance like absence of trust, misrepresentation, high exchange cost and sharing security Consequently, blockchain innovation may be a hopeful innovation to forestall the misrepresentation exercise in our present academic credential verification system which includes a lot of paperwork, forged degrees or degree from fake universities, delay admission processes and human erro</a:t>
            </a:r>
            <a:r>
              <a:rPr lang="en-IN" sz="1700" dirty="0">
                <a:effectLst/>
                <a:latin typeface="Times New Roman" panose="02020603050405020304" pitchFamily="18" charset="0"/>
                <a:ea typeface="Times New Roman" panose="02020603050405020304" pitchFamily="18" charset="0"/>
              </a:rPr>
              <a:t>r. </a:t>
            </a:r>
          </a:p>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3</a:t>
            </a:fld>
            <a:endParaRPr lang="en-US"/>
          </a:p>
        </p:txBody>
      </p:sp>
      <p:pic>
        <p:nvPicPr>
          <p:cNvPr id="1030" name="Picture 6" descr="Blockchain Logo PNG and Blockchain Logo Transparent Clipart Free Download.  - CleanPNG / KissPNG">
            <a:extLst>
              <a:ext uri="{FF2B5EF4-FFF2-40B4-BE49-F238E27FC236}">
                <a16:creationId xmlns:a16="http://schemas.microsoft.com/office/drawing/2014/main" id="{299ACC46-849C-E1EE-FEA7-440413ED6C66}"/>
              </a:ext>
            </a:extLst>
          </p:cNvPr>
          <p:cNvPicPr>
            <a:picLocks noChangeAspect="1" noChangeArrowheads="1"/>
          </p:cNvPicPr>
          <p:nvPr/>
        </p:nvPicPr>
        <p:blipFill>
          <a:blip r:embed="rId2">
            <a:alphaModFix amt="17000"/>
            <a:extLst>
              <a:ext uri="{28A0092B-C50C-407E-A947-70E740481C1C}">
                <a14:useLocalDpi xmlns:a14="http://schemas.microsoft.com/office/drawing/2010/main" val="0"/>
              </a:ext>
            </a:extLst>
          </a:blip>
          <a:srcRect/>
          <a:stretch>
            <a:fillRect/>
          </a:stretch>
        </p:blipFill>
        <p:spPr bwMode="auto">
          <a:xfrm>
            <a:off x="8168640" y="2014617"/>
            <a:ext cx="2133600" cy="213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1012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21BACD5-3F5A-6D92-4FCB-6B1F86315C82}"/>
              </a:ext>
            </a:extLst>
          </p:cNvPr>
          <p:cNvSpPr>
            <a:spLocks noGrp="1"/>
          </p:cNvSpPr>
          <p:nvPr>
            <p:ph type="sldNum" sz="quarter" idx="12"/>
          </p:nvPr>
        </p:nvSpPr>
        <p:spPr/>
        <p:txBody>
          <a:bodyPr/>
          <a:lstStyle/>
          <a:p>
            <a:fld id="{BDCDBBEF-AA6C-4BA6-85B2-A17D7F280E38}" type="slidenum">
              <a:rPr lang="en-US" sz="1050" smtClean="0"/>
              <a:pPr/>
              <a:t>4</a:t>
            </a:fld>
            <a:endParaRPr lang="en-US" sz="1050"/>
          </a:p>
        </p:txBody>
      </p:sp>
      <p:sp>
        <p:nvSpPr>
          <p:cNvPr id="5" name="Title 3">
            <a:extLst>
              <a:ext uri="{FF2B5EF4-FFF2-40B4-BE49-F238E27FC236}">
                <a16:creationId xmlns:a16="http://schemas.microsoft.com/office/drawing/2014/main" id="{769F62C3-9BE1-EB86-D64A-10EDE3093FBB}"/>
              </a:ext>
            </a:extLst>
          </p:cNvPr>
          <p:cNvSpPr txBox="1">
            <a:spLocks/>
          </p:cNvSpPr>
          <p:nvPr/>
        </p:nvSpPr>
        <p:spPr>
          <a:xfrm>
            <a:off x="4290" y="205983"/>
            <a:ext cx="12187710" cy="34145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dirty="0">
                <a:latin typeface="Roboto Black" panose="02000000000000000000" pitchFamily="2" charset="0"/>
                <a:ea typeface="Roboto Black" panose="02000000000000000000" pitchFamily="2" charset="0"/>
              </a:rPr>
              <a:t>Features of Blockchain </a:t>
            </a:r>
            <a:endParaRPr lang="en-IN" sz="2400" dirty="0">
              <a:latin typeface="Roboto Black" panose="02000000000000000000" pitchFamily="2" charset="0"/>
              <a:ea typeface="Roboto Black" panose="02000000000000000000" pitchFamily="2" charset="0"/>
            </a:endParaRPr>
          </a:p>
        </p:txBody>
      </p:sp>
      <p:sp>
        <p:nvSpPr>
          <p:cNvPr id="6" name="Freeform 60">
            <a:extLst>
              <a:ext uri="{FF2B5EF4-FFF2-40B4-BE49-F238E27FC236}">
                <a16:creationId xmlns:a16="http://schemas.microsoft.com/office/drawing/2014/main" id="{996F7BD0-2F8B-5E7C-FB5E-FD0320454886}"/>
              </a:ext>
            </a:extLst>
          </p:cNvPr>
          <p:cNvSpPr>
            <a:spLocks/>
          </p:cNvSpPr>
          <p:nvPr/>
        </p:nvSpPr>
        <p:spPr bwMode="auto">
          <a:xfrm>
            <a:off x="5386637" y="898519"/>
            <a:ext cx="1585190" cy="1585190"/>
          </a:xfrm>
          <a:custGeom>
            <a:avLst/>
            <a:gdLst>
              <a:gd name="T0" fmla="*/ 547 w 2397"/>
              <a:gd name="T1" fmla="*/ 194 h 2398"/>
              <a:gd name="T2" fmla="*/ 359 w 2397"/>
              <a:gd name="T3" fmla="*/ 344 h 2398"/>
              <a:gd name="T4" fmla="*/ 209 w 2397"/>
              <a:gd name="T5" fmla="*/ 524 h 2398"/>
              <a:gd name="T6" fmla="*/ 97 w 2397"/>
              <a:gd name="T7" fmla="*/ 726 h 2398"/>
              <a:gd name="T8" fmla="*/ 27 w 2397"/>
              <a:gd name="T9" fmla="*/ 945 h 2398"/>
              <a:gd name="T10" fmla="*/ 0 w 2397"/>
              <a:gd name="T11" fmla="*/ 1173 h 2398"/>
              <a:gd name="T12" fmla="*/ 18 w 2397"/>
              <a:gd name="T13" fmla="*/ 1405 h 2398"/>
              <a:gd name="T14" fmla="*/ 82 w 2397"/>
              <a:gd name="T15" fmla="*/ 1634 h 2398"/>
              <a:gd name="T16" fmla="*/ 161 w 2397"/>
              <a:gd name="T17" fmla="*/ 1798 h 2398"/>
              <a:gd name="T18" fmla="*/ 265 w 2397"/>
              <a:gd name="T19" fmla="*/ 1950 h 2398"/>
              <a:gd name="T20" fmla="*/ 430 w 2397"/>
              <a:gd name="T21" fmla="*/ 2120 h 2398"/>
              <a:gd name="T22" fmla="*/ 622 w 2397"/>
              <a:gd name="T23" fmla="*/ 2250 h 2398"/>
              <a:gd name="T24" fmla="*/ 834 w 2397"/>
              <a:gd name="T25" fmla="*/ 2341 h 2398"/>
              <a:gd name="T26" fmla="*/ 1058 w 2397"/>
              <a:gd name="T27" fmla="*/ 2389 h 2398"/>
              <a:gd name="T28" fmla="*/ 1288 w 2397"/>
              <a:gd name="T29" fmla="*/ 2394 h 2398"/>
              <a:gd name="T30" fmla="*/ 1519 w 2397"/>
              <a:gd name="T31" fmla="*/ 2354 h 2398"/>
              <a:gd name="T32" fmla="*/ 1743 w 2397"/>
              <a:gd name="T33" fmla="*/ 2267 h 2398"/>
              <a:gd name="T34" fmla="*/ 1851 w 2397"/>
              <a:gd name="T35" fmla="*/ 2205 h 2398"/>
              <a:gd name="T36" fmla="*/ 2039 w 2397"/>
              <a:gd name="T37" fmla="*/ 2055 h 2398"/>
              <a:gd name="T38" fmla="*/ 2189 w 2397"/>
              <a:gd name="T39" fmla="*/ 1875 h 2398"/>
              <a:gd name="T40" fmla="*/ 2299 w 2397"/>
              <a:gd name="T41" fmla="*/ 1672 h 2398"/>
              <a:gd name="T42" fmla="*/ 2369 w 2397"/>
              <a:gd name="T43" fmla="*/ 1453 h 2398"/>
              <a:gd name="T44" fmla="*/ 2397 w 2397"/>
              <a:gd name="T45" fmla="*/ 1225 h 2398"/>
              <a:gd name="T46" fmla="*/ 2380 w 2397"/>
              <a:gd name="T47" fmla="*/ 993 h 2398"/>
              <a:gd name="T48" fmla="*/ 2316 w 2397"/>
              <a:gd name="T49" fmla="*/ 765 h 2398"/>
              <a:gd name="T50" fmla="*/ 2236 w 2397"/>
              <a:gd name="T51" fmla="*/ 601 h 2398"/>
              <a:gd name="T52" fmla="*/ 2134 w 2397"/>
              <a:gd name="T53" fmla="*/ 449 h 2398"/>
              <a:gd name="T54" fmla="*/ 1968 w 2397"/>
              <a:gd name="T55" fmla="*/ 279 h 2398"/>
              <a:gd name="T56" fmla="*/ 1776 w 2397"/>
              <a:gd name="T57" fmla="*/ 148 h 2398"/>
              <a:gd name="T58" fmla="*/ 1565 w 2397"/>
              <a:gd name="T59" fmla="*/ 57 h 2398"/>
              <a:gd name="T60" fmla="*/ 1339 w 2397"/>
              <a:gd name="T61" fmla="*/ 9 h 2398"/>
              <a:gd name="T62" fmla="*/ 1108 w 2397"/>
              <a:gd name="T63" fmla="*/ 4 h 2398"/>
              <a:gd name="T64" fmla="*/ 878 w 2397"/>
              <a:gd name="T65" fmla="*/ 44 h 2398"/>
              <a:gd name="T66" fmla="*/ 653 w 2397"/>
              <a:gd name="T67" fmla="*/ 131 h 2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7" h="2398">
                <a:moveTo>
                  <a:pt x="600" y="162"/>
                </a:moveTo>
                <a:lnTo>
                  <a:pt x="547" y="194"/>
                </a:lnTo>
                <a:lnTo>
                  <a:pt x="449" y="265"/>
                </a:lnTo>
                <a:lnTo>
                  <a:pt x="359" y="344"/>
                </a:lnTo>
                <a:lnTo>
                  <a:pt x="279" y="431"/>
                </a:lnTo>
                <a:lnTo>
                  <a:pt x="209" y="524"/>
                </a:lnTo>
                <a:lnTo>
                  <a:pt x="148" y="623"/>
                </a:lnTo>
                <a:lnTo>
                  <a:pt x="97" y="726"/>
                </a:lnTo>
                <a:lnTo>
                  <a:pt x="57" y="834"/>
                </a:lnTo>
                <a:lnTo>
                  <a:pt x="27" y="945"/>
                </a:lnTo>
                <a:lnTo>
                  <a:pt x="8" y="1058"/>
                </a:lnTo>
                <a:lnTo>
                  <a:pt x="0" y="1173"/>
                </a:lnTo>
                <a:lnTo>
                  <a:pt x="3" y="1290"/>
                </a:lnTo>
                <a:lnTo>
                  <a:pt x="18" y="1405"/>
                </a:lnTo>
                <a:lnTo>
                  <a:pt x="44" y="1521"/>
                </a:lnTo>
                <a:lnTo>
                  <a:pt x="82" y="1634"/>
                </a:lnTo>
                <a:lnTo>
                  <a:pt x="131" y="1744"/>
                </a:lnTo>
                <a:lnTo>
                  <a:pt x="161" y="1798"/>
                </a:lnTo>
                <a:lnTo>
                  <a:pt x="193" y="1851"/>
                </a:lnTo>
                <a:lnTo>
                  <a:pt x="265" y="1950"/>
                </a:lnTo>
                <a:lnTo>
                  <a:pt x="344" y="2039"/>
                </a:lnTo>
                <a:lnTo>
                  <a:pt x="430" y="2120"/>
                </a:lnTo>
                <a:lnTo>
                  <a:pt x="522" y="2190"/>
                </a:lnTo>
                <a:lnTo>
                  <a:pt x="622" y="2250"/>
                </a:lnTo>
                <a:lnTo>
                  <a:pt x="726" y="2301"/>
                </a:lnTo>
                <a:lnTo>
                  <a:pt x="834" y="2341"/>
                </a:lnTo>
                <a:lnTo>
                  <a:pt x="945" y="2371"/>
                </a:lnTo>
                <a:lnTo>
                  <a:pt x="1058" y="2389"/>
                </a:lnTo>
                <a:lnTo>
                  <a:pt x="1173" y="2398"/>
                </a:lnTo>
                <a:lnTo>
                  <a:pt x="1288" y="2394"/>
                </a:lnTo>
                <a:lnTo>
                  <a:pt x="1405" y="2380"/>
                </a:lnTo>
                <a:lnTo>
                  <a:pt x="1519" y="2354"/>
                </a:lnTo>
                <a:lnTo>
                  <a:pt x="1633" y="2317"/>
                </a:lnTo>
                <a:lnTo>
                  <a:pt x="1743" y="2267"/>
                </a:lnTo>
                <a:lnTo>
                  <a:pt x="1798" y="2236"/>
                </a:lnTo>
                <a:lnTo>
                  <a:pt x="1851" y="2205"/>
                </a:lnTo>
                <a:lnTo>
                  <a:pt x="1950" y="2134"/>
                </a:lnTo>
                <a:lnTo>
                  <a:pt x="2039" y="2055"/>
                </a:lnTo>
                <a:lnTo>
                  <a:pt x="2118" y="1968"/>
                </a:lnTo>
                <a:lnTo>
                  <a:pt x="2189" y="1875"/>
                </a:lnTo>
                <a:lnTo>
                  <a:pt x="2249" y="1776"/>
                </a:lnTo>
                <a:lnTo>
                  <a:pt x="2299" y="1672"/>
                </a:lnTo>
                <a:lnTo>
                  <a:pt x="2340" y="1565"/>
                </a:lnTo>
                <a:lnTo>
                  <a:pt x="2369" y="1453"/>
                </a:lnTo>
                <a:lnTo>
                  <a:pt x="2389" y="1341"/>
                </a:lnTo>
                <a:lnTo>
                  <a:pt x="2397" y="1225"/>
                </a:lnTo>
                <a:lnTo>
                  <a:pt x="2394" y="1109"/>
                </a:lnTo>
                <a:lnTo>
                  <a:pt x="2380" y="993"/>
                </a:lnTo>
                <a:lnTo>
                  <a:pt x="2354" y="878"/>
                </a:lnTo>
                <a:lnTo>
                  <a:pt x="2316" y="765"/>
                </a:lnTo>
                <a:lnTo>
                  <a:pt x="2266" y="655"/>
                </a:lnTo>
                <a:lnTo>
                  <a:pt x="2236" y="601"/>
                </a:lnTo>
                <a:lnTo>
                  <a:pt x="2205" y="547"/>
                </a:lnTo>
                <a:lnTo>
                  <a:pt x="2134" y="449"/>
                </a:lnTo>
                <a:lnTo>
                  <a:pt x="2054" y="359"/>
                </a:lnTo>
                <a:lnTo>
                  <a:pt x="1968" y="279"/>
                </a:lnTo>
                <a:lnTo>
                  <a:pt x="1874" y="209"/>
                </a:lnTo>
                <a:lnTo>
                  <a:pt x="1776" y="148"/>
                </a:lnTo>
                <a:lnTo>
                  <a:pt x="1672" y="98"/>
                </a:lnTo>
                <a:lnTo>
                  <a:pt x="1565" y="57"/>
                </a:lnTo>
                <a:lnTo>
                  <a:pt x="1453" y="28"/>
                </a:lnTo>
                <a:lnTo>
                  <a:pt x="1339" y="9"/>
                </a:lnTo>
                <a:lnTo>
                  <a:pt x="1225" y="0"/>
                </a:lnTo>
                <a:lnTo>
                  <a:pt x="1108" y="4"/>
                </a:lnTo>
                <a:lnTo>
                  <a:pt x="993" y="19"/>
                </a:lnTo>
                <a:lnTo>
                  <a:pt x="878" y="44"/>
                </a:lnTo>
                <a:lnTo>
                  <a:pt x="765" y="82"/>
                </a:lnTo>
                <a:lnTo>
                  <a:pt x="653" y="131"/>
                </a:lnTo>
                <a:lnTo>
                  <a:pt x="600" y="162"/>
                </a:lnTo>
                <a:close/>
              </a:path>
            </a:pathLst>
          </a:custGeom>
          <a:solidFill>
            <a:schemeClr val="tx1">
              <a:lumMod val="75000"/>
              <a:lumOff val="25000"/>
            </a:schemeClr>
          </a:solidFill>
          <a:ln>
            <a:noFill/>
          </a:ln>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bodyPr>
          <a:lstStyle/>
          <a:p>
            <a:endParaRPr lang="en-US" sz="1400" dirty="0"/>
          </a:p>
        </p:txBody>
      </p:sp>
      <p:sp>
        <p:nvSpPr>
          <p:cNvPr id="7" name="Freeform: Shape 83">
            <a:extLst>
              <a:ext uri="{FF2B5EF4-FFF2-40B4-BE49-F238E27FC236}">
                <a16:creationId xmlns:a16="http://schemas.microsoft.com/office/drawing/2014/main" id="{4AD144FA-B987-9D1D-E6F5-394BFE829F9A}"/>
              </a:ext>
            </a:extLst>
          </p:cNvPr>
          <p:cNvSpPr>
            <a:spLocks/>
          </p:cNvSpPr>
          <p:nvPr/>
        </p:nvSpPr>
        <p:spPr bwMode="auto">
          <a:xfrm>
            <a:off x="4170966" y="846003"/>
            <a:ext cx="1097134" cy="3775488"/>
          </a:xfrm>
          <a:custGeom>
            <a:avLst/>
            <a:gdLst>
              <a:gd name="connsiteX0" fmla="*/ 161034 w 1097134"/>
              <a:gd name="connsiteY0" fmla="*/ 0 h 3775488"/>
              <a:gd name="connsiteX1" fmla="*/ 322580 w 1097134"/>
              <a:gd name="connsiteY1" fmla="*/ 0 h 3775488"/>
              <a:gd name="connsiteX2" fmla="*/ 319612 w 1097134"/>
              <a:gd name="connsiteY2" fmla="*/ 5896 h 3775488"/>
              <a:gd name="connsiteX3" fmla="*/ 271968 w 1097134"/>
              <a:gd name="connsiteY3" fmla="*/ 119616 h 3775488"/>
              <a:gd name="connsiteX4" fmla="*/ 232926 w 1097134"/>
              <a:gd name="connsiteY4" fmla="*/ 235320 h 3775488"/>
              <a:gd name="connsiteX5" fmla="*/ 201164 w 1097134"/>
              <a:gd name="connsiteY5" fmla="*/ 352347 h 3775488"/>
              <a:gd name="connsiteX6" fmla="*/ 176018 w 1097134"/>
              <a:gd name="connsiteY6" fmla="*/ 472679 h 3775488"/>
              <a:gd name="connsiteX7" fmla="*/ 158813 w 1097134"/>
              <a:gd name="connsiteY7" fmla="*/ 593011 h 3775488"/>
              <a:gd name="connsiteX8" fmla="*/ 150211 w 1097134"/>
              <a:gd name="connsiteY8" fmla="*/ 715988 h 3775488"/>
              <a:gd name="connsiteX9" fmla="*/ 148888 w 1097134"/>
              <a:gd name="connsiteY9" fmla="*/ 838304 h 3775488"/>
              <a:gd name="connsiteX10" fmla="*/ 155505 w 1097134"/>
              <a:gd name="connsiteY10" fmla="*/ 961942 h 3775488"/>
              <a:gd name="connsiteX11" fmla="*/ 170063 w 1097134"/>
              <a:gd name="connsiteY11" fmla="*/ 1084918 h 3775488"/>
              <a:gd name="connsiteX12" fmla="*/ 193223 w 1097134"/>
              <a:gd name="connsiteY12" fmla="*/ 1206573 h 3775488"/>
              <a:gd name="connsiteX13" fmla="*/ 224986 w 1097134"/>
              <a:gd name="connsiteY13" fmla="*/ 1328227 h 3775488"/>
              <a:gd name="connsiteX14" fmla="*/ 264689 w 1097134"/>
              <a:gd name="connsiteY14" fmla="*/ 1449221 h 3775488"/>
              <a:gd name="connsiteX15" fmla="*/ 313656 w 1097134"/>
              <a:gd name="connsiteY15" fmla="*/ 1567569 h 3775488"/>
              <a:gd name="connsiteX16" fmla="*/ 369902 w 1097134"/>
              <a:gd name="connsiteY16" fmla="*/ 1683935 h 3775488"/>
              <a:gd name="connsiteX17" fmla="*/ 402327 w 1097134"/>
              <a:gd name="connsiteY17" fmla="*/ 1741456 h 3775488"/>
              <a:gd name="connsiteX18" fmla="*/ 435413 w 1097134"/>
              <a:gd name="connsiteY18" fmla="*/ 1796333 h 3775488"/>
              <a:gd name="connsiteX19" fmla="*/ 506217 w 1097134"/>
              <a:gd name="connsiteY19" fmla="*/ 1902780 h 3775488"/>
              <a:gd name="connsiteX20" fmla="*/ 583638 w 1097134"/>
              <a:gd name="connsiteY20" fmla="*/ 2001955 h 3775488"/>
              <a:gd name="connsiteX21" fmla="*/ 665692 w 1097134"/>
              <a:gd name="connsiteY21" fmla="*/ 2095180 h 3775488"/>
              <a:gd name="connsiteX22" fmla="*/ 754363 w 1097134"/>
              <a:gd name="connsiteY22" fmla="*/ 2183115 h 3775488"/>
              <a:gd name="connsiteX23" fmla="*/ 847004 w 1097134"/>
              <a:gd name="connsiteY23" fmla="*/ 2263116 h 3775488"/>
              <a:gd name="connsiteX24" fmla="*/ 943615 w 1097134"/>
              <a:gd name="connsiteY24" fmla="*/ 2337166 h 3775488"/>
              <a:gd name="connsiteX25" fmla="*/ 1044858 w 1097134"/>
              <a:gd name="connsiteY25" fmla="*/ 2403944 h 3775488"/>
              <a:gd name="connsiteX26" fmla="*/ 1097134 w 1097134"/>
              <a:gd name="connsiteY26" fmla="*/ 2435019 h 3775488"/>
              <a:gd name="connsiteX27" fmla="*/ 1022360 w 1097134"/>
              <a:gd name="connsiteY27" fmla="*/ 2563285 h 3775488"/>
              <a:gd name="connsiteX28" fmla="*/ 1021767 w 1097134"/>
              <a:gd name="connsiteY28" fmla="*/ 2562933 h 3775488"/>
              <a:gd name="connsiteX29" fmla="*/ 322690 w 1097134"/>
              <a:gd name="connsiteY29" fmla="*/ 3775488 h 3775488"/>
              <a:gd name="connsiteX30" fmla="*/ 279739 w 1097134"/>
              <a:gd name="connsiteY30" fmla="*/ 3751681 h 3775488"/>
              <a:gd name="connsiteX31" fmla="*/ 979048 w 1097134"/>
              <a:gd name="connsiteY31" fmla="*/ 2537526 h 3775488"/>
              <a:gd name="connsiteX32" fmla="*/ 966775 w 1097134"/>
              <a:gd name="connsiteY32" fmla="*/ 2530227 h 3775488"/>
              <a:gd name="connsiteX33" fmla="*/ 856929 w 1097134"/>
              <a:gd name="connsiteY33" fmla="*/ 2458160 h 3775488"/>
              <a:gd name="connsiteX34" fmla="*/ 752377 w 1097134"/>
              <a:gd name="connsiteY34" fmla="*/ 2378159 h 3775488"/>
              <a:gd name="connsiteX35" fmla="*/ 653119 w 1097134"/>
              <a:gd name="connsiteY35" fmla="*/ 2291546 h 3775488"/>
              <a:gd name="connsiteX36" fmla="*/ 557831 w 1097134"/>
              <a:gd name="connsiteY36" fmla="*/ 2197660 h 3775488"/>
              <a:gd name="connsiteX37" fmla="*/ 468499 w 1097134"/>
              <a:gd name="connsiteY37" fmla="*/ 2097163 h 3775488"/>
              <a:gd name="connsiteX38" fmla="*/ 386446 w 1097134"/>
              <a:gd name="connsiteY38" fmla="*/ 1989393 h 3775488"/>
              <a:gd name="connsiteX39" fmla="*/ 309024 w 1097134"/>
              <a:gd name="connsiteY39" fmla="*/ 1875012 h 3775488"/>
              <a:gd name="connsiteX40" fmla="*/ 273953 w 1097134"/>
              <a:gd name="connsiteY40" fmla="*/ 1815507 h 3775488"/>
              <a:gd name="connsiteX41" fmla="*/ 238882 w 1097134"/>
              <a:gd name="connsiteY41" fmla="*/ 1753357 h 3775488"/>
              <a:gd name="connsiteX42" fmla="*/ 178003 w 1097134"/>
              <a:gd name="connsiteY42" fmla="*/ 1628397 h 3775488"/>
              <a:gd name="connsiteX43" fmla="*/ 125727 w 1097134"/>
              <a:gd name="connsiteY43" fmla="*/ 1500792 h 3775488"/>
              <a:gd name="connsiteX44" fmla="*/ 82715 w 1097134"/>
              <a:gd name="connsiteY44" fmla="*/ 1370542 h 3775488"/>
              <a:gd name="connsiteX45" fmla="*/ 48306 w 1097134"/>
              <a:gd name="connsiteY45" fmla="*/ 1239631 h 3775488"/>
              <a:gd name="connsiteX46" fmla="*/ 23160 w 1097134"/>
              <a:gd name="connsiteY46" fmla="*/ 1107398 h 3775488"/>
              <a:gd name="connsiteX47" fmla="*/ 7279 w 1097134"/>
              <a:gd name="connsiteY47" fmla="*/ 974504 h 3775488"/>
              <a:gd name="connsiteX48" fmla="*/ 0 w 1097134"/>
              <a:gd name="connsiteY48" fmla="*/ 842271 h 3775488"/>
              <a:gd name="connsiteX49" fmla="*/ 1324 w 1097134"/>
              <a:gd name="connsiteY49" fmla="*/ 710037 h 3775488"/>
              <a:gd name="connsiteX50" fmla="*/ 11249 w 1097134"/>
              <a:gd name="connsiteY50" fmla="*/ 577804 h 3775488"/>
              <a:gd name="connsiteX51" fmla="*/ 29778 w 1097134"/>
              <a:gd name="connsiteY51" fmla="*/ 447555 h 3775488"/>
              <a:gd name="connsiteX52" fmla="*/ 56246 w 1097134"/>
              <a:gd name="connsiteY52" fmla="*/ 317966 h 3775488"/>
              <a:gd name="connsiteX53" fmla="*/ 90656 w 1097134"/>
              <a:gd name="connsiteY53" fmla="*/ 191022 h 3775488"/>
              <a:gd name="connsiteX54" fmla="*/ 133006 w 1097134"/>
              <a:gd name="connsiteY54" fmla="*/ 66062 h 3775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097134" h="3775488">
                <a:moveTo>
                  <a:pt x="161034" y="0"/>
                </a:moveTo>
                <a:lnTo>
                  <a:pt x="322580" y="0"/>
                </a:lnTo>
                <a:lnTo>
                  <a:pt x="319612" y="5896"/>
                </a:lnTo>
                <a:lnTo>
                  <a:pt x="271968" y="119616"/>
                </a:lnTo>
                <a:lnTo>
                  <a:pt x="232926" y="235320"/>
                </a:lnTo>
                <a:lnTo>
                  <a:pt x="201164" y="352347"/>
                </a:lnTo>
                <a:lnTo>
                  <a:pt x="176018" y="472679"/>
                </a:lnTo>
                <a:lnTo>
                  <a:pt x="158813" y="593011"/>
                </a:lnTo>
                <a:lnTo>
                  <a:pt x="150211" y="715988"/>
                </a:lnTo>
                <a:lnTo>
                  <a:pt x="148888" y="838304"/>
                </a:lnTo>
                <a:lnTo>
                  <a:pt x="155505" y="961942"/>
                </a:lnTo>
                <a:lnTo>
                  <a:pt x="170063" y="1084918"/>
                </a:lnTo>
                <a:lnTo>
                  <a:pt x="193223" y="1206573"/>
                </a:lnTo>
                <a:lnTo>
                  <a:pt x="224986" y="1328227"/>
                </a:lnTo>
                <a:lnTo>
                  <a:pt x="264689" y="1449221"/>
                </a:lnTo>
                <a:lnTo>
                  <a:pt x="313656" y="1567569"/>
                </a:lnTo>
                <a:lnTo>
                  <a:pt x="369902" y="1683935"/>
                </a:lnTo>
                <a:lnTo>
                  <a:pt x="402327" y="1741456"/>
                </a:lnTo>
                <a:lnTo>
                  <a:pt x="435413" y="1796333"/>
                </a:lnTo>
                <a:lnTo>
                  <a:pt x="506217" y="1902780"/>
                </a:lnTo>
                <a:lnTo>
                  <a:pt x="583638" y="2001955"/>
                </a:lnTo>
                <a:lnTo>
                  <a:pt x="665692" y="2095180"/>
                </a:lnTo>
                <a:lnTo>
                  <a:pt x="754363" y="2183115"/>
                </a:lnTo>
                <a:lnTo>
                  <a:pt x="847004" y="2263116"/>
                </a:lnTo>
                <a:lnTo>
                  <a:pt x="943615" y="2337166"/>
                </a:lnTo>
                <a:lnTo>
                  <a:pt x="1044858" y="2403944"/>
                </a:lnTo>
                <a:lnTo>
                  <a:pt x="1097134" y="2435019"/>
                </a:lnTo>
                <a:lnTo>
                  <a:pt x="1022360" y="2563285"/>
                </a:lnTo>
                <a:lnTo>
                  <a:pt x="1021767" y="2562933"/>
                </a:lnTo>
                <a:lnTo>
                  <a:pt x="322690" y="3775488"/>
                </a:lnTo>
                <a:lnTo>
                  <a:pt x="279739" y="3751681"/>
                </a:lnTo>
                <a:lnTo>
                  <a:pt x="979048" y="2537526"/>
                </a:lnTo>
                <a:lnTo>
                  <a:pt x="966775" y="2530227"/>
                </a:lnTo>
                <a:lnTo>
                  <a:pt x="856929" y="2458160"/>
                </a:lnTo>
                <a:lnTo>
                  <a:pt x="752377" y="2378159"/>
                </a:lnTo>
                <a:lnTo>
                  <a:pt x="653119" y="2291546"/>
                </a:lnTo>
                <a:lnTo>
                  <a:pt x="557831" y="2197660"/>
                </a:lnTo>
                <a:lnTo>
                  <a:pt x="468499" y="2097163"/>
                </a:lnTo>
                <a:lnTo>
                  <a:pt x="386446" y="1989393"/>
                </a:lnTo>
                <a:lnTo>
                  <a:pt x="309024" y="1875012"/>
                </a:lnTo>
                <a:lnTo>
                  <a:pt x="273953" y="1815507"/>
                </a:lnTo>
                <a:lnTo>
                  <a:pt x="238882" y="1753357"/>
                </a:lnTo>
                <a:lnTo>
                  <a:pt x="178003" y="1628397"/>
                </a:lnTo>
                <a:lnTo>
                  <a:pt x="125727" y="1500792"/>
                </a:lnTo>
                <a:lnTo>
                  <a:pt x="82715" y="1370542"/>
                </a:lnTo>
                <a:lnTo>
                  <a:pt x="48306" y="1239631"/>
                </a:lnTo>
                <a:lnTo>
                  <a:pt x="23160" y="1107398"/>
                </a:lnTo>
                <a:lnTo>
                  <a:pt x="7279" y="974504"/>
                </a:lnTo>
                <a:lnTo>
                  <a:pt x="0" y="842271"/>
                </a:lnTo>
                <a:lnTo>
                  <a:pt x="1324" y="710037"/>
                </a:lnTo>
                <a:lnTo>
                  <a:pt x="11249" y="577804"/>
                </a:lnTo>
                <a:lnTo>
                  <a:pt x="29778" y="447555"/>
                </a:lnTo>
                <a:lnTo>
                  <a:pt x="56246" y="317966"/>
                </a:lnTo>
                <a:lnTo>
                  <a:pt x="90656" y="191022"/>
                </a:lnTo>
                <a:lnTo>
                  <a:pt x="133006" y="66062"/>
                </a:lnTo>
                <a:close/>
              </a:path>
            </a:pathLst>
          </a:custGeom>
          <a:solidFill>
            <a:schemeClr val="accent2">
              <a:lumMod val="75000"/>
            </a:schemeClr>
          </a:solidFill>
          <a:ln>
            <a:noFill/>
          </a:ln>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noAutofit/>
          </a:bodyPr>
          <a:lstStyle/>
          <a:p>
            <a:endParaRPr lang="en-US" sz="1400"/>
          </a:p>
        </p:txBody>
      </p:sp>
      <p:sp>
        <p:nvSpPr>
          <p:cNvPr id="8" name="Freeform 73">
            <a:extLst>
              <a:ext uri="{FF2B5EF4-FFF2-40B4-BE49-F238E27FC236}">
                <a16:creationId xmlns:a16="http://schemas.microsoft.com/office/drawing/2014/main" id="{E7F576B0-36F8-2541-CFE2-08964E6052C7}"/>
              </a:ext>
            </a:extLst>
          </p:cNvPr>
          <p:cNvSpPr>
            <a:spLocks/>
          </p:cNvSpPr>
          <p:nvPr/>
        </p:nvSpPr>
        <p:spPr bwMode="auto">
          <a:xfrm>
            <a:off x="3883291" y="4020349"/>
            <a:ext cx="1178476" cy="1178476"/>
          </a:xfrm>
          <a:prstGeom prst="ellipse">
            <a:avLst/>
          </a:prstGeom>
          <a:solidFill>
            <a:schemeClr val="accent2">
              <a:lumMod val="75000"/>
            </a:schemeClr>
          </a:solidFill>
          <a:ln>
            <a:noFill/>
          </a:ln>
          <a:effectLst>
            <a:outerShdw blurRad="63500" sx="102000" sy="102000" algn="ctr" rotWithShape="0">
              <a:prstClr val="black">
                <a:alpha val="40000"/>
              </a:prstClr>
            </a:outerShdw>
          </a:effectLst>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bodyPr>
          <a:lstStyle/>
          <a:p>
            <a:endParaRPr lang="en-US" sz="1400"/>
          </a:p>
        </p:txBody>
      </p:sp>
      <p:sp>
        <p:nvSpPr>
          <p:cNvPr id="9" name="Freeform: Shape 82">
            <a:extLst>
              <a:ext uri="{FF2B5EF4-FFF2-40B4-BE49-F238E27FC236}">
                <a16:creationId xmlns:a16="http://schemas.microsoft.com/office/drawing/2014/main" id="{C667A7A9-939F-F122-079F-D613FF81EB53}"/>
              </a:ext>
            </a:extLst>
          </p:cNvPr>
          <p:cNvSpPr>
            <a:spLocks/>
          </p:cNvSpPr>
          <p:nvPr/>
        </p:nvSpPr>
        <p:spPr bwMode="auto">
          <a:xfrm>
            <a:off x="3079786" y="846003"/>
            <a:ext cx="1364969" cy="2589076"/>
          </a:xfrm>
          <a:custGeom>
            <a:avLst/>
            <a:gdLst>
              <a:gd name="connsiteX0" fmla="*/ 1091813 w 1364969"/>
              <a:gd name="connsiteY0" fmla="*/ 0 h 2589076"/>
              <a:gd name="connsiteX1" fmla="*/ 1251937 w 1364969"/>
              <a:gd name="connsiteY1" fmla="*/ 0 h 2589076"/>
              <a:gd name="connsiteX2" fmla="*/ 1238657 w 1364969"/>
              <a:gd name="connsiteY2" fmla="*/ 30830 h 2589076"/>
              <a:gd name="connsiteX3" fmla="*/ 1204929 w 1364969"/>
              <a:gd name="connsiteY3" fmla="*/ 122734 h 2589076"/>
              <a:gd name="connsiteX4" fmla="*/ 1174508 w 1364969"/>
              <a:gd name="connsiteY4" fmla="*/ 215960 h 2589076"/>
              <a:gd name="connsiteX5" fmla="*/ 1148717 w 1364969"/>
              <a:gd name="connsiteY5" fmla="*/ 311169 h 2589076"/>
              <a:gd name="connsiteX6" fmla="*/ 1128216 w 1364969"/>
              <a:gd name="connsiteY6" fmla="*/ 407040 h 2589076"/>
              <a:gd name="connsiteX7" fmla="*/ 1112344 w 1364969"/>
              <a:gd name="connsiteY7" fmla="*/ 504233 h 2589076"/>
              <a:gd name="connsiteX8" fmla="*/ 1099779 w 1364969"/>
              <a:gd name="connsiteY8" fmla="*/ 601425 h 2589076"/>
              <a:gd name="connsiteX9" fmla="*/ 1093166 w 1364969"/>
              <a:gd name="connsiteY9" fmla="*/ 699941 h 2589076"/>
              <a:gd name="connsiteX10" fmla="*/ 1090520 w 1364969"/>
              <a:gd name="connsiteY10" fmla="*/ 798456 h 2589076"/>
              <a:gd name="connsiteX11" fmla="*/ 1093166 w 1364969"/>
              <a:gd name="connsiteY11" fmla="*/ 896971 h 2589076"/>
              <a:gd name="connsiteX12" fmla="*/ 1101101 w 1364969"/>
              <a:gd name="connsiteY12" fmla="*/ 996809 h 2589076"/>
              <a:gd name="connsiteX13" fmla="*/ 1113005 w 1364969"/>
              <a:gd name="connsiteY13" fmla="*/ 1095324 h 2589076"/>
              <a:gd name="connsiteX14" fmla="*/ 1130200 w 1364969"/>
              <a:gd name="connsiteY14" fmla="*/ 1193839 h 2589076"/>
              <a:gd name="connsiteX15" fmla="*/ 1152685 w 1364969"/>
              <a:gd name="connsiteY15" fmla="*/ 1292355 h 2589076"/>
              <a:gd name="connsiteX16" fmla="*/ 1179137 w 1364969"/>
              <a:gd name="connsiteY16" fmla="*/ 1390209 h 2589076"/>
              <a:gd name="connsiteX17" fmla="*/ 1211542 w 1364969"/>
              <a:gd name="connsiteY17" fmla="*/ 1486079 h 2589076"/>
              <a:gd name="connsiteX18" fmla="*/ 1248576 w 1364969"/>
              <a:gd name="connsiteY18" fmla="*/ 1581950 h 2589076"/>
              <a:gd name="connsiteX19" fmla="*/ 1290901 w 1364969"/>
              <a:gd name="connsiteY19" fmla="*/ 1676498 h 2589076"/>
              <a:gd name="connsiteX20" fmla="*/ 1338516 w 1364969"/>
              <a:gd name="connsiteY20" fmla="*/ 1769724 h 2589076"/>
              <a:gd name="connsiteX21" fmla="*/ 1364969 w 1364969"/>
              <a:gd name="connsiteY21" fmla="*/ 1815345 h 2589076"/>
              <a:gd name="connsiteX22" fmla="*/ 1364969 w 1364969"/>
              <a:gd name="connsiteY22" fmla="*/ 1816006 h 2589076"/>
              <a:gd name="connsiteX23" fmla="*/ 1364718 w 1364969"/>
              <a:gd name="connsiteY23" fmla="*/ 1816152 h 2589076"/>
              <a:gd name="connsiteX24" fmla="*/ 1364969 w 1364969"/>
              <a:gd name="connsiteY24" fmla="*/ 1816581 h 2589076"/>
              <a:gd name="connsiteX25" fmla="*/ 1270200 w 1364969"/>
              <a:gd name="connsiteY25" fmla="*/ 1871195 h 2589076"/>
              <a:gd name="connsiteX26" fmla="*/ 1236673 w 1364969"/>
              <a:gd name="connsiteY26" fmla="*/ 1890719 h 2589076"/>
              <a:gd name="connsiteX27" fmla="*/ 1236673 w 1364969"/>
              <a:gd name="connsiteY27" fmla="*/ 1890516 h 2589076"/>
              <a:gd name="connsiteX28" fmla="*/ 24481 w 1364969"/>
              <a:gd name="connsiteY28" fmla="*/ 2589076 h 2589076"/>
              <a:gd name="connsiteX29" fmla="*/ 0 w 1364969"/>
              <a:gd name="connsiteY29" fmla="*/ 2546160 h 2589076"/>
              <a:gd name="connsiteX30" fmla="*/ 1212183 w 1364969"/>
              <a:gd name="connsiteY30" fmla="*/ 1847260 h 2589076"/>
              <a:gd name="connsiteX31" fmla="*/ 1208236 w 1364969"/>
              <a:gd name="connsiteY31" fmla="*/ 1840470 h 2589076"/>
              <a:gd name="connsiteX32" fmla="*/ 1156652 w 1364969"/>
              <a:gd name="connsiteY32" fmla="*/ 1740632 h 2589076"/>
              <a:gd name="connsiteX33" fmla="*/ 1111021 w 1364969"/>
              <a:gd name="connsiteY33" fmla="*/ 1639472 h 2589076"/>
              <a:gd name="connsiteX34" fmla="*/ 1072003 w 1364969"/>
              <a:gd name="connsiteY34" fmla="*/ 1536329 h 2589076"/>
              <a:gd name="connsiteX35" fmla="*/ 1036953 w 1364969"/>
              <a:gd name="connsiteY35" fmla="*/ 1433185 h 2589076"/>
              <a:gd name="connsiteX36" fmla="*/ 1008516 w 1364969"/>
              <a:gd name="connsiteY36" fmla="*/ 1328058 h 2589076"/>
              <a:gd name="connsiteX37" fmla="*/ 984047 w 1364969"/>
              <a:gd name="connsiteY37" fmla="*/ 1222931 h 2589076"/>
              <a:gd name="connsiteX38" fmla="*/ 965530 w 1364969"/>
              <a:gd name="connsiteY38" fmla="*/ 1117804 h 2589076"/>
              <a:gd name="connsiteX39" fmla="*/ 952965 w 1364969"/>
              <a:gd name="connsiteY39" fmla="*/ 1011355 h 2589076"/>
              <a:gd name="connsiteX40" fmla="*/ 945029 w 1364969"/>
              <a:gd name="connsiteY40" fmla="*/ 904905 h 2589076"/>
              <a:gd name="connsiteX41" fmla="*/ 942384 w 1364969"/>
              <a:gd name="connsiteY41" fmla="*/ 798456 h 2589076"/>
              <a:gd name="connsiteX42" fmla="*/ 945029 w 1364969"/>
              <a:gd name="connsiteY42" fmla="*/ 693329 h 2589076"/>
              <a:gd name="connsiteX43" fmla="*/ 951643 w 1364969"/>
              <a:gd name="connsiteY43" fmla="*/ 588202 h 2589076"/>
              <a:gd name="connsiteX44" fmla="*/ 964869 w 1364969"/>
              <a:gd name="connsiteY44" fmla="*/ 483075 h 2589076"/>
              <a:gd name="connsiteX45" fmla="*/ 982063 w 1364969"/>
              <a:gd name="connsiteY45" fmla="*/ 378609 h 2589076"/>
              <a:gd name="connsiteX46" fmla="*/ 1005210 w 1364969"/>
              <a:gd name="connsiteY46" fmla="*/ 276127 h 2589076"/>
              <a:gd name="connsiteX47" fmla="*/ 1031663 w 1364969"/>
              <a:gd name="connsiteY47" fmla="*/ 174306 h 2589076"/>
              <a:gd name="connsiteX48" fmla="*/ 1064067 w 1364969"/>
              <a:gd name="connsiteY48" fmla="*/ 73807 h 25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364969" h="2589076">
                <a:moveTo>
                  <a:pt x="1091813" y="0"/>
                </a:moveTo>
                <a:lnTo>
                  <a:pt x="1251937" y="0"/>
                </a:lnTo>
                <a:lnTo>
                  <a:pt x="1238657" y="30830"/>
                </a:lnTo>
                <a:lnTo>
                  <a:pt x="1204929" y="122734"/>
                </a:lnTo>
                <a:lnTo>
                  <a:pt x="1174508" y="215960"/>
                </a:lnTo>
                <a:lnTo>
                  <a:pt x="1148717" y="311169"/>
                </a:lnTo>
                <a:lnTo>
                  <a:pt x="1128216" y="407040"/>
                </a:lnTo>
                <a:lnTo>
                  <a:pt x="1112344" y="504233"/>
                </a:lnTo>
                <a:lnTo>
                  <a:pt x="1099779" y="601425"/>
                </a:lnTo>
                <a:lnTo>
                  <a:pt x="1093166" y="699941"/>
                </a:lnTo>
                <a:lnTo>
                  <a:pt x="1090520" y="798456"/>
                </a:lnTo>
                <a:lnTo>
                  <a:pt x="1093166" y="896971"/>
                </a:lnTo>
                <a:lnTo>
                  <a:pt x="1101101" y="996809"/>
                </a:lnTo>
                <a:lnTo>
                  <a:pt x="1113005" y="1095324"/>
                </a:lnTo>
                <a:lnTo>
                  <a:pt x="1130200" y="1193839"/>
                </a:lnTo>
                <a:lnTo>
                  <a:pt x="1152685" y="1292355"/>
                </a:lnTo>
                <a:lnTo>
                  <a:pt x="1179137" y="1390209"/>
                </a:lnTo>
                <a:lnTo>
                  <a:pt x="1211542" y="1486079"/>
                </a:lnTo>
                <a:lnTo>
                  <a:pt x="1248576" y="1581950"/>
                </a:lnTo>
                <a:lnTo>
                  <a:pt x="1290901" y="1676498"/>
                </a:lnTo>
                <a:lnTo>
                  <a:pt x="1338516" y="1769724"/>
                </a:lnTo>
                <a:lnTo>
                  <a:pt x="1364969" y="1815345"/>
                </a:lnTo>
                <a:lnTo>
                  <a:pt x="1364969" y="1816006"/>
                </a:lnTo>
                <a:lnTo>
                  <a:pt x="1364718" y="1816152"/>
                </a:lnTo>
                <a:lnTo>
                  <a:pt x="1364969" y="1816581"/>
                </a:lnTo>
                <a:lnTo>
                  <a:pt x="1270200" y="1871195"/>
                </a:lnTo>
                <a:lnTo>
                  <a:pt x="1236673" y="1890719"/>
                </a:lnTo>
                <a:lnTo>
                  <a:pt x="1236673" y="1890516"/>
                </a:lnTo>
                <a:lnTo>
                  <a:pt x="24481" y="2589076"/>
                </a:lnTo>
                <a:lnTo>
                  <a:pt x="0" y="2546160"/>
                </a:lnTo>
                <a:lnTo>
                  <a:pt x="1212183" y="1847260"/>
                </a:lnTo>
                <a:lnTo>
                  <a:pt x="1208236" y="1840470"/>
                </a:lnTo>
                <a:lnTo>
                  <a:pt x="1156652" y="1740632"/>
                </a:lnTo>
                <a:lnTo>
                  <a:pt x="1111021" y="1639472"/>
                </a:lnTo>
                <a:lnTo>
                  <a:pt x="1072003" y="1536329"/>
                </a:lnTo>
                <a:lnTo>
                  <a:pt x="1036953" y="1433185"/>
                </a:lnTo>
                <a:lnTo>
                  <a:pt x="1008516" y="1328058"/>
                </a:lnTo>
                <a:lnTo>
                  <a:pt x="984047" y="1222931"/>
                </a:lnTo>
                <a:lnTo>
                  <a:pt x="965530" y="1117804"/>
                </a:lnTo>
                <a:lnTo>
                  <a:pt x="952965" y="1011355"/>
                </a:lnTo>
                <a:lnTo>
                  <a:pt x="945029" y="904905"/>
                </a:lnTo>
                <a:lnTo>
                  <a:pt x="942384" y="798456"/>
                </a:lnTo>
                <a:lnTo>
                  <a:pt x="945029" y="693329"/>
                </a:lnTo>
                <a:lnTo>
                  <a:pt x="951643" y="588202"/>
                </a:lnTo>
                <a:lnTo>
                  <a:pt x="964869" y="483075"/>
                </a:lnTo>
                <a:lnTo>
                  <a:pt x="982063" y="378609"/>
                </a:lnTo>
                <a:lnTo>
                  <a:pt x="1005210" y="276127"/>
                </a:lnTo>
                <a:lnTo>
                  <a:pt x="1031663" y="174306"/>
                </a:lnTo>
                <a:lnTo>
                  <a:pt x="1064067" y="73807"/>
                </a:lnTo>
                <a:close/>
              </a:path>
            </a:pathLst>
          </a:custGeom>
          <a:solidFill>
            <a:schemeClr val="accent6">
              <a:lumMod val="50000"/>
            </a:schemeClr>
          </a:solidFill>
          <a:ln>
            <a:noFill/>
          </a:ln>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noAutofit/>
          </a:bodyPr>
          <a:lstStyle/>
          <a:p>
            <a:endParaRPr lang="en-US" sz="1400"/>
          </a:p>
        </p:txBody>
      </p:sp>
      <p:sp>
        <p:nvSpPr>
          <p:cNvPr id="10" name="Freeform 74">
            <a:extLst>
              <a:ext uri="{FF2B5EF4-FFF2-40B4-BE49-F238E27FC236}">
                <a16:creationId xmlns:a16="http://schemas.microsoft.com/office/drawing/2014/main" id="{2467F4C1-480B-890C-21C2-9530ADC44AC5}"/>
              </a:ext>
            </a:extLst>
          </p:cNvPr>
          <p:cNvSpPr>
            <a:spLocks/>
          </p:cNvSpPr>
          <p:nvPr/>
        </p:nvSpPr>
        <p:spPr bwMode="auto">
          <a:xfrm>
            <a:off x="2555785" y="2824018"/>
            <a:ext cx="1125141" cy="1064826"/>
          </a:xfrm>
          <a:prstGeom prst="ellipse">
            <a:avLst/>
          </a:prstGeom>
          <a:solidFill>
            <a:schemeClr val="tx2"/>
          </a:solidFill>
          <a:ln>
            <a:noFill/>
          </a:ln>
          <a:effectLst>
            <a:outerShdw blurRad="63500" sx="102000" sy="102000" algn="ctr" rotWithShape="0">
              <a:prstClr val="black">
                <a:alpha val="40000"/>
              </a:prstClr>
            </a:outerShdw>
          </a:effectLst>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bodyPr>
          <a:lstStyle/>
          <a:p>
            <a:endParaRPr lang="en-US" sz="1400"/>
          </a:p>
        </p:txBody>
      </p:sp>
      <p:grpSp>
        <p:nvGrpSpPr>
          <p:cNvPr id="11" name="Group 10">
            <a:extLst>
              <a:ext uri="{FF2B5EF4-FFF2-40B4-BE49-F238E27FC236}">
                <a16:creationId xmlns:a16="http://schemas.microsoft.com/office/drawing/2014/main" id="{209C0FC3-3026-2CA3-2C13-A721C28A1EE3}"/>
              </a:ext>
            </a:extLst>
          </p:cNvPr>
          <p:cNvGrpSpPr/>
          <p:nvPr/>
        </p:nvGrpSpPr>
        <p:grpSpPr>
          <a:xfrm>
            <a:off x="4319764" y="1635622"/>
            <a:ext cx="2456150" cy="3882622"/>
            <a:chOff x="4230079" y="2143622"/>
            <a:chExt cx="2456150" cy="3882622"/>
          </a:xfrm>
        </p:grpSpPr>
        <p:sp>
          <p:nvSpPr>
            <p:cNvPr id="12" name="Freeform: Shape 84">
              <a:extLst>
                <a:ext uri="{FF2B5EF4-FFF2-40B4-BE49-F238E27FC236}">
                  <a16:creationId xmlns:a16="http://schemas.microsoft.com/office/drawing/2014/main" id="{CEEBF1E2-71A1-0C8E-6433-E715D09623CD}"/>
                </a:ext>
              </a:extLst>
            </p:cNvPr>
            <p:cNvSpPr>
              <a:spLocks noChangeArrowheads="1"/>
            </p:cNvSpPr>
            <p:nvPr/>
          </p:nvSpPr>
          <p:spPr bwMode="auto">
            <a:xfrm>
              <a:off x="4230079" y="2143622"/>
              <a:ext cx="1896673" cy="3299336"/>
            </a:xfrm>
            <a:custGeom>
              <a:avLst/>
              <a:gdLst>
                <a:gd name="connsiteX0" fmla="*/ 0 w 1896673"/>
                <a:gd name="connsiteY0" fmla="*/ 0 h 3299336"/>
                <a:gd name="connsiteX1" fmla="*/ 148136 w 1896673"/>
                <a:gd name="connsiteY1" fmla="*/ 0 h 3299336"/>
                <a:gd name="connsiteX2" fmla="*/ 148797 w 1896673"/>
                <a:gd name="connsiteY2" fmla="*/ 55551 h 3299336"/>
                <a:gd name="connsiteX3" fmla="*/ 156072 w 1896673"/>
                <a:gd name="connsiteY3" fmla="*/ 167976 h 3299336"/>
                <a:gd name="connsiteX4" fmla="*/ 169298 w 1896673"/>
                <a:gd name="connsiteY4" fmla="*/ 280400 h 3299336"/>
                <a:gd name="connsiteX5" fmla="*/ 191122 w 1896673"/>
                <a:gd name="connsiteY5" fmla="*/ 391503 h 3299336"/>
                <a:gd name="connsiteX6" fmla="*/ 220220 w 1896673"/>
                <a:gd name="connsiteY6" fmla="*/ 502605 h 3299336"/>
                <a:gd name="connsiteX7" fmla="*/ 257254 w 1896673"/>
                <a:gd name="connsiteY7" fmla="*/ 612384 h 3299336"/>
                <a:gd name="connsiteX8" fmla="*/ 300901 w 1896673"/>
                <a:gd name="connsiteY8" fmla="*/ 719518 h 3299336"/>
                <a:gd name="connsiteX9" fmla="*/ 353146 w 1896673"/>
                <a:gd name="connsiteY9" fmla="*/ 825330 h 3299336"/>
                <a:gd name="connsiteX10" fmla="*/ 382244 w 1896673"/>
                <a:gd name="connsiteY10" fmla="*/ 877574 h 3299336"/>
                <a:gd name="connsiteX11" fmla="*/ 412665 w 1896673"/>
                <a:gd name="connsiteY11" fmla="*/ 929819 h 3299336"/>
                <a:gd name="connsiteX12" fmla="*/ 480120 w 1896673"/>
                <a:gd name="connsiteY12" fmla="*/ 1028356 h 3299336"/>
                <a:gd name="connsiteX13" fmla="*/ 551542 w 1896673"/>
                <a:gd name="connsiteY13" fmla="*/ 1122264 h 3299336"/>
                <a:gd name="connsiteX14" fmla="*/ 628917 w 1896673"/>
                <a:gd name="connsiteY14" fmla="*/ 1208897 h 3299336"/>
                <a:gd name="connsiteX15" fmla="*/ 712244 w 1896673"/>
                <a:gd name="connsiteY15" fmla="*/ 1290239 h 3299336"/>
                <a:gd name="connsiteX16" fmla="*/ 798877 w 1896673"/>
                <a:gd name="connsiteY16" fmla="*/ 1364969 h 3299336"/>
                <a:gd name="connsiteX17" fmla="*/ 890139 w 1896673"/>
                <a:gd name="connsiteY17" fmla="*/ 1433085 h 3299336"/>
                <a:gd name="connsiteX18" fmla="*/ 985370 w 1896673"/>
                <a:gd name="connsiteY18" fmla="*/ 1495911 h 3299336"/>
                <a:gd name="connsiteX19" fmla="*/ 1083246 w 1896673"/>
                <a:gd name="connsiteY19" fmla="*/ 1551462 h 3299336"/>
                <a:gd name="connsiteX20" fmla="*/ 1185089 w 1896673"/>
                <a:gd name="connsiteY20" fmla="*/ 1600400 h 3299336"/>
                <a:gd name="connsiteX21" fmla="*/ 1289578 w 1896673"/>
                <a:gd name="connsiteY21" fmla="*/ 1642724 h 3299336"/>
                <a:gd name="connsiteX22" fmla="*/ 1396051 w 1896673"/>
                <a:gd name="connsiteY22" fmla="*/ 1678436 h 3299336"/>
                <a:gd name="connsiteX23" fmla="*/ 1505169 w 1896673"/>
                <a:gd name="connsiteY23" fmla="*/ 1706872 h 3299336"/>
                <a:gd name="connsiteX24" fmla="*/ 1615610 w 1896673"/>
                <a:gd name="connsiteY24" fmla="*/ 1728696 h 3299336"/>
                <a:gd name="connsiteX25" fmla="*/ 1726712 w 1896673"/>
                <a:gd name="connsiteY25" fmla="*/ 1743245 h 3299336"/>
                <a:gd name="connsiteX26" fmla="*/ 1840459 w 1896673"/>
                <a:gd name="connsiteY26" fmla="*/ 1751181 h 3299336"/>
                <a:gd name="connsiteX27" fmla="*/ 1847073 w 1896673"/>
                <a:gd name="connsiteY27" fmla="*/ 1751181 h 3299336"/>
                <a:gd name="connsiteX28" fmla="*/ 1847073 w 1896673"/>
                <a:gd name="connsiteY28" fmla="*/ 1749858 h 3299336"/>
                <a:gd name="connsiteX29" fmla="*/ 1896673 w 1896673"/>
                <a:gd name="connsiteY29" fmla="*/ 1749858 h 3299336"/>
                <a:gd name="connsiteX30" fmla="*/ 1896673 w 1896673"/>
                <a:gd name="connsiteY30" fmla="*/ 3299336 h 3299336"/>
                <a:gd name="connsiteX31" fmla="*/ 1847073 w 1896673"/>
                <a:gd name="connsiteY31" fmla="*/ 3299336 h 3299336"/>
                <a:gd name="connsiteX32" fmla="*/ 1847073 w 1896673"/>
                <a:gd name="connsiteY32" fmla="*/ 1899574 h 3299336"/>
                <a:gd name="connsiteX33" fmla="*/ 1835169 w 1896673"/>
                <a:gd name="connsiteY33" fmla="*/ 1899318 h 3299336"/>
                <a:gd name="connsiteX34" fmla="*/ 1713486 w 1896673"/>
                <a:gd name="connsiteY34" fmla="*/ 1890720 h 3299336"/>
                <a:gd name="connsiteX35" fmla="*/ 1591802 w 1896673"/>
                <a:gd name="connsiteY35" fmla="*/ 1875510 h 3299336"/>
                <a:gd name="connsiteX36" fmla="*/ 1471442 w 1896673"/>
                <a:gd name="connsiteY36" fmla="*/ 1851702 h 3299336"/>
                <a:gd name="connsiteX37" fmla="*/ 1354388 w 1896673"/>
                <a:gd name="connsiteY37" fmla="*/ 1820620 h 3299336"/>
                <a:gd name="connsiteX38" fmla="*/ 1238656 w 1896673"/>
                <a:gd name="connsiteY38" fmla="*/ 1782264 h 3299336"/>
                <a:gd name="connsiteX39" fmla="*/ 1125570 w 1896673"/>
                <a:gd name="connsiteY39" fmla="*/ 1735971 h 3299336"/>
                <a:gd name="connsiteX40" fmla="*/ 1014468 w 1896673"/>
                <a:gd name="connsiteY40" fmla="*/ 1682403 h 3299336"/>
                <a:gd name="connsiteX41" fmla="*/ 907334 w 1896673"/>
                <a:gd name="connsiteY41" fmla="*/ 1622884 h 3299336"/>
                <a:gd name="connsiteX42" fmla="*/ 804829 w 1896673"/>
                <a:gd name="connsiteY42" fmla="*/ 1554768 h 3299336"/>
                <a:gd name="connsiteX43" fmla="*/ 704969 w 1896673"/>
                <a:gd name="connsiteY43" fmla="*/ 1480700 h 3299336"/>
                <a:gd name="connsiteX44" fmla="*/ 611061 w 1896673"/>
                <a:gd name="connsiteY44" fmla="*/ 1400019 h 3299336"/>
                <a:gd name="connsiteX45" fmla="*/ 521783 w 1896673"/>
                <a:gd name="connsiteY45" fmla="*/ 1311402 h 3299336"/>
                <a:gd name="connsiteX46" fmla="*/ 437795 w 1896673"/>
                <a:gd name="connsiteY46" fmla="*/ 1217494 h 3299336"/>
                <a:gd name="connsiteX47" fmla="*/ 359098 w 1896673"/>
                <a:gd name="connsiteY47" fmla="*/ 1116312 h 3299336"/>
                <a:gd name="connsiteX48" fmla="*/ 287014 w 1896673"/>
                <a:gd name="connsiteY48" fmla="*/ 1007855 h 3299336"/>
                <a:gd name="connsiteX49" fmla="*/ 253286 w 1896673"/>
                <a:gd name="connsiteY49" fmla="*/ 952304 h 3299336"/>
                <a:gd name="connsiteX50" fmla="*/ 221543 w 1896673"/>
                <a:gd name="connsiteY50" fmla="*/ 896091 h 3299336"/>
                <a:gd name="connsiteX51" fmla="*/ 165330 w 1896673"/>
                <a:gd name="connsiteY51" fmla="*/ 781021 h 3299336"/>
                <a:gd name="connsiteX52" fmla="*/ 117054 w 1896673"/>
                <a:gd name="connsiteY52" fmla="*/ 663306 h 3299336"/>
                <a:gd name="connsiteX53" fmla="*/ 78036 w 1896673"/>
                <a:gd name="connsiteY53" fmla="*/ 544929 h 3299336"/>
                <a:gd name="connsiteX54" fmla="*/ 46292 w 1896673"/>
                <a:gd name="connsiteY54" fmla="*/ 425230 h 3299336"/>
                <a:gd name="connsiteX55" fmla="*/ 23146 w 1896673"/>
                <a:gd name="connsiteY55" fmla="*/ 303547 h 3299336"/>
                <a:gd name="connsiteX56" fmla="*/ 7274 w 1896673"/>
                <a:gd name="connsiteY56" fmla="*/ 182525 h 3299336"/>
                <a:gd name="connsiteX57" fmla="*/ 661 w 1896673"/>
                <a:gd name="connsiteY57" fmla="*/ 60842 h 329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896673" h="3299336">
                  <a:moveTo>
                    <a:pt x="0" y="0"/>
                  </a:moveTo>
                  <a:lnTo>
                    <a:pt x="148136" y="0"/>
                  </a:lnTo>
                  <a:lnTo>
                    <a:pt x="148797" y="55551"/>
                  </a:lnTo>
                  <a:lnTo>
                    <a:pt x="156072" y="167976"/>
                  </a:lnTo>
                  <a:lnTo>
                    <a:pt x="169298" y="280400"/>
                  </a:lnTo>
                  <a:lnTo>
                    <a:pt x="191122" y="391503"/>
                  </a:lnTo>
                  <a:lnTo>
                    <a:pt x="220220" y="502605"/>
                  </a:lnTo>
                  <a:lnTo>
                    <a:pt x="257254" y="612384"/>
                  </a:lnTo>
                  <a:lnTo>
                    <a:pt x="300901" y="719518"/>
                  </a:lnTo>
                  <a:lnTo>
                    <a:pt x="353146" y="825330"/>
                  </a:lnTo>
                  <a:lnTo>
                    <a:pt x="382244" y="877574"/>
                  </a:lnTo>
                  <a:lnTo>
                    <a:pt x="412665" y="929819"/>
                  </a:lnTo>
                  <a:lnTo>
                    <a:pt x="480120" y="1028356"/>
                  </a:lnTo>
                  <a:lnTo>
                    <a:pt x="551542" y="1122264"/>
                  </a:lnTo>
                  <a:lnTo>
                    <a:pt x="628917" y="1208897"/>
                  </a:lnTo>
                  <a:lnTo>
                    <a:pt x="712244" y="1290239"/>
                  </a:lnTo>
                  <a:lnTo>
                    <a:pt x="798877" y="1364969"/>
                  </a:lnTo>
                  <a:lnTo>
                    <a:pt x="890139" y="1433085"/>
                  </a:lnTo>
                  <a:lnTo>
                    <a:pt x="985370" y="1495911"/>
                  </a:lnTo>
                  <a:lnTo>
                    <a:pt x="1083246" y="1551462"/>
                  </a:lnTo>
                  <a:lnTo>
                    <a:pt x="1185089" y="1600400"/>
                  </a:lnTo>
                  <a:lnTo>
                    <a:pt x="1289578" y="1642724"/>
                  </a:lnTo>
                  <a:lnTo>
                    <a:pt x="1396051" y="1678436"/>
                  </a:lnTo>
                  <a:lnTo>
                    <a:pt x="1505169" y="1706872"/>
                  </a:lnTo>
                  <a:lnTo>
                    <a:pt x="1615610" y="1728696"/>
                  </a:lnTo>
                  <a:lnTo>
                    <a:pt x="1726712" y="1743245"/>
                  </a:lnTo>
                  <a:lnTo>
                    <a:pt x="1840459" y="1751181"/>
                  </a:lnTo>
                  <a:lnTo>
                    <a:pt x="1847073" y="1751181"/>
                  </a:lnTo>
                  <a:lnTo>
                    <a:pt x="1847073" y="1749858"/>
                  </a:lnTo>
                  <a:lnTo>
                    <a:pt x="1896673" y="1749858"/>
                  </a:lnTo>
                  <a:lnTo>
                    <a:pt x="1896673" y="3299336"/>
                  </a:lnTo>
                  <a:lnTo>
                    <a:pt x="1847073" y="3299336"/>
                  </a:lnTo>
                  <a:lnTo>
                    <a:pt x="1847073" y="1899574"/>
                  </a:lnTo>
                  <a:lnTo>
                    <a:pt x="1835169" y="1899318"/>
                  </a:lnTo>
                  <a:lnTo>
                    <a:pt x="1713486" y="1890720"/>
                  </a:lnTo>
                  <a:lnTo>
                    <a:pt x="1591802" y="1875510"/>
                  </a:lnTo>
                  <a:lnTo>
                    <a:pt x="1471442" y="1851702"/>
                  </a:lnTo>
                  <a:lnTo>
                    <a:pt x="1354388" y="1820620"/>
                  </a:lnTo>
                  <a:lnTo>
                    <a:pt x="1238656" y="1782264"/>
                  </a:lnTo>
                  <a:lnTo>
                    <a:pt x="1125570" y="1735971"/>
                  </a:lnTo>
                  <a:lnTo>
                    <a:pt x="1014468" y="1682403"/>
                  </a:lnTo>
                  <a:lnTo>
                    <a:pt x="907334" y="1622884"/>
                  </a:lnTo>
                  <a:lnTo>
                    <a:pt x="804829" y="1554768"/>
                  </a:lnTo>
                  <a:lnTo>
                    <a:pt x="704969" y="1480700"/>
                  </a:lnTo>
                  <a:lnTo>
                    <a:pt x="611061" y="1400019"/>
                  </a:lnTo>
                  <a:lnTo>
                    <a:pt x="521783" y="1311402"/>
                  </a:lnTo>
                  <a:lnTo>
                    <a:pt x="437795" y="1217494"/>
                  </a:lnTo>
                  <a:lnTo>
                    <a:pt x="359098" y="1116312"/>
                  </a:lnTo>
                  <a:lnTo>
                    <a:pt x="287014" y="1007855"/>
                  </a:lnTo>
                  <a:lnTo>
                    <a:pt x="253286" y="952304"/>
                  </a:lnTo>
                  <a:lnTo>
                    <a:pt x="221543" y="896091"/>
                  </a:lnTo>
                  <a:lnTo>
                    <a:pt x="165330" y="781021"/>
                  </a:lnTo>
                  <a:lnTo>
                    <a:pt x="117054" y="663306"/>
                  </a:lnTo>
                  <a:lnTo>
                    <a:pt x="78036" y="544929"/>
                  </a:lnTo>
                  <a:lnTo>
                    <a:pt x="46292" y="425230"/>
                  </a:lnTo>
                  <a:lnTo>
                    <a:pt x="23146" y="303547"/>
                  </a:lnTo>
                  <a:lnTo>
                    <a:pt x="7274" y="182525"/>
                  </a:lnTo>
                  <a:lnTo>
                    <a:pt x="661" y="60842"/>
                  </a:lnTo>
                  <a:close/>
                </a:path>
              </a:pathLst>
            </a:custGeom>
            <a:solidFill>
              <a:schemeClr val="accent3">
                <a:lumMod val="75000"/>
              </a:schemeClr>
            </a:solidFill>
            <a:ln>
              <a:noFill/>
            </a:ln>
            <a:effectLst>
              <a:outerShdw blurRad="63500" sx="102000" sy="102000" algn="ctr" rotWithShape="0">
                <a:prstClr val="black">
                  <a:alpha val="40000"/>
                </a:prstClr>
              </a:outerShdw>
            </a:effectLst>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bodyPr>
            <a:lstStyle/>
            <a:p>
              <a:endParaRPr lang="en-US" sz="1400"/>
            </a:p>
          </p:txBody>
        </p:sp>
        <p:sp>
          <p:nvSpPr>
            <p:cNvPr id="13" name="Freeform 72">
              <a:extLst>
                <a:ext uri="{FF2B5EF4-FFF2-40B4-BE49-F238E27FC236}">
                  <a16:creationId xmlns:a16="http://schemas.microsoft.com/office/drawing/2014/main" id="{DE24335A-B976-7569-EF60-B9A37AE6B5C9}"/>
                </a:ext>
              </a:extLst>
            </p:cNvPr>
            <p:cNvSpPr>
              <a:spLocks/>
            </p:cNvSpPr>
            <p:nvPr/>
          </p:nvSpPr>
          <p:spPr bwMode="auto">
            <a:xfrm>
              <a:off x="5507753" y="4845784"/>
              <a:ext cx="1178476" cy="1180460"/>
            </a:xfrm>
            <a:prstGeom prst="ellipse">
              <a:avLst/>
            </a:prstGeom>
            <a:solidFill>
              <a:schemeClr val="accent3">
                <a:lumMod val="75000"/>
              </a:schemeClr>
            </a:solidFill>
            <a:ln>
              <a:noFill/>
            </a:ln>
            <a:effectLst>
              <a:outerShdw blurRad="63500" sx="102000" sy="102000" algn="ctr" rotWithShape="0">
                <a:prstClr val="black">
                  <a:alpha val="40000"/>
                </a:prstClr>
              </a:outerShdw>
            </a:effectLst>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bodyPr>
            <a:lstStyle/>
            <a:p>
              <a:endParaRPr lang="en-US" sz="1400"/>
            </a:p>
          </p:txBody>
        </p:sp>
      </p:grpSp>
      <p:grpSp>
        <p:nvGrpSpPr>
          <p:cNvPr id="14" name="Group 13">
            <a:extLst>
              <a:ext uri="{FF2B5EF4-FFF2-40B4-BE49-F238E27FC236}">
                <a16:creationId xmlns:a16="http://schemas.microsoft.com/office/drawing/2014/main" id="{9E8D797A-9524-5F4A-0BAE-B47EFC8B72FE}"/>
              </a:ext>
            </a:extLst>
          </p:cNvPr>
          <p:cNvGrpSpPr/>
          <p:nvPr/>
        </p:nvGrpSpPr>
        <p:grpSpPr>
          <a:xfrm>
            <a:off x="4702670" y="2439128"/>
            <a:ext cx="3793344" cy="2765649"/>
            <a:chOff x="4612985" y="2947128"/>
            <a:chExt cx="3793344" cy="2765649"/>
          </a:xfrm>
        </p:grpSpPr>
        <p:sp>
          <p:nvSpPr>
            <p:cNvPr id="15" name="Freeform: Shape 85">
              <a:extLst>
                <a:ext uri="{FF2B5EF4-FFF2-40B4-BE49-F238E27FC236}">
                  <a16:creationId xmlns:a16="http://schemas.microsoft.com/office/drawing/2014/main" id="{98252762-D9E1-7D58-6047-6C573DE7EC7E}"/>
                </a:ext>
              </a:extLst>
            </p:cNvPr>
            <p:cNvSpPr>
              <a:spLocks/>
            </p:cNvSpPr>
            <p:nvPr/>
          </p:nvSpPr>
          <p:spPr bwMode="auto">
            <a:xfrm>
              <a:off x="4612985" y="2947128"/>
              <a:ext cx="3227913" cy="2192282"/>
            </a:xfrm>
            <a:custGeom>
              <a:avLst/>
              <a:gdLst>
                <a:gd name="connsiteX0" fmla="*/ 128296 w 3227913"/>
                <a:gd name="connsiteY0" fmla="*/ 0 h 2192282"/>
                <a:gd name="connsiteX1" fmla="*/ 171282 w 3227913"/>
                <a:gd name="connsiteY1" fmla="*/ 70761 h 2192282"/>
                <a:gd name="connsiteX2" fmla="*/ 265851 w 3227913"/>
                <a:gd name="connsiteY2" fmla="*/ 201703 h 2192282"/>
                <a:gd name="connsiteX3" fmla="*/ 371663 w 3227913"/>
                <a:gd name="connsiteY3" fmla="*/ 321402 h 2192282"/>
                <a:gd name="connsiteX4" fmla="*/ 487394 w 3227913"/>
                <a:gd name="connsiteY4" fmla="*/ 427214 h 2192282"/>
                <a:gd name="connsiteX5" fmla="*/ 611723 w 3227913"/>
                <a:gd name="connsiteY5" fmla="*/ 521783 h 2192282"/>
                <a:gd name="connsiteX6" fmla="*/ 743987 w 3227913"/>
                <a:gd name="connsiteY6" fmla="*/ 602465 h 2192282"/>
                <a:gd name="connsiteX7" fmla="*/ 882865 w 3227913"/>
                <a:gd name="connsiteY7" fmla="*/ 669920 h 2192282"/>
                <a:gd name="connsiteX8" fmla="*/ 1027033 w 3227913"/>
                <a:gd name="connsiteY8" fmla="*/ 723487 h 2192282"/>
                <a:gd name="connsiteX9" fmla="*/ 1175169 w 3227913"/>
                <a:gd name="connsiteY9" fmla="*/ 763166 h 2192282"/>
                <a:gd name="connsiteX10" fmla="*/ 1326612 w 3227913"/>
                <a:gd name="connsiteY10" fmla="*/ 788958 h 2192282"/>
                <a:gd name="connsiteX11" fmla="*/ 1480038 w 3227913"/>
                <a:gd name="connsiteY11" fmla="*/ 799539 h 2192282"/>
                <a:gd name="connsiteX12" fmla="*/ 1635449 w 3227913"/>
                <a:gd name="connsiteY12" fmla="*/ 796232 h 2192282"/>
                <a:gd name="connsiteX13" fmla="*/ 1789537 w 3227913"/>
                <a:gd name="connsiteY13" fmla="*/ 776392 h 2192282"/>
                <a:gd name="connsiteX14" fmla="*/ 1942964 w 3227913"/>
                <a:gd name="connsiteY14" fmla="*/ 742004 h 2192282"/>
                <a:gd name="connsiteX15" fmla="*/ 2093745 w 3227913"/>
                <a:gd name="connsiteY15" fmla="*/ 691743 h 2192282"/>
                <a:gd name="connsiteX16" fmla="*/ 2241881 w 3227913"/>
                <a:gd name="connsiteY16" fmla="*/ 625611 h 2192282"/>
                <a:gd name="connsiteX17" fmla="*/ 2313911 w 3227913"/>
                <a:gd name="connsiteY17" fmla="*/ 585301 h 2192282"/>
                <a:gd name="connsiteX18" fmla="*/ 2313966 w 3227913"/>
                <a:gd name="connsiteY18" fmla="*/ 585269 h 2192282"/>
                <a:gd name="connsiteX19" fmla="*/ 2314034 w 3227913"/>
                <a:gd name="connsiteY19" fmla="*/ 585388 h 2192282"/>
                <a:gd name="connsiteX20" fmla="*/ 2388695 w 3227913"/>
                <a:gd name="connsiteY20" fmla="*/ 713567 h 2192282"/>
                <a:gd name="connsiteX21" fmla="*/ 2388695 w 3227913"/>
                <a:gd name="connsiteY21" fmla="*/ 714667 h 2192282"/>
                <a:gd name="connsiteX22" fmla="*/ 3227913 w 3227913"/>
                <a:gd name="connsiteY22" fmla="*/ 2167813 h 2192282"/>
                <a:gd name="connsiteX23" fmla="*/ 3184927 w 3227913"/>
                <a:gd name="connsiteY23" fmla="*/ 2192282 h 2192282"/>
                <a:gd name="connsiteX24" fmla="*/ 2345566 w 3227913"/>
                <a:gd name="connsiteY24" fmla="*/ 737834 h 2192282"/>
                <a:gd name="connsiteX25" fmla="*/ 2269657 w 3227913"/>
                <a:gd name="connsiteY25" fmla="*/ 777054 h 2192282"/>
                <a:gd name="connsiteX26" fmla="*/ 2188976 w 3227913"/>
                <a:gd name="connsiteY26" fmla="*/ 813426 h 2192282"/>
                <a:gd name="connsiteX27" fmla="*/ 2106972 w 3227913"/>
                <a:gd name="connsiteY27" fmla="*/ 845170 h 2192282"/>
                <a:gd name="connsiteX28" fmla="*/ 2024306 w 3227913"/>
                <a:gd name="connsiteY28" fmla="*/ 872284 h 2192282"/>
                <a:gd name="connsiteX29" fmla="*/ 1941641 w 3227913"/>
                <a:gd name="connsiteY29" fmla="*/ 896092 h 2192282"/>
                <a:gd name="connsiteX30" fmla="*/ 1815329 w 3227913"/>
                <a:gd name="connsiteY30" fmla="*/ 923206 h 2192282"/>
                <a:gd name="connsiteX31" fmla="*/ 1646692 w 3227913"/>
                <a:gd name="connsiteY31" fmla="*/ 944368 h 2192282"/>
                <a:gd name="connsiteX32" fmla="*/ 1476732 w 3227913"/>
                <a:gd name="connsiteY32" fmla="*/ 948336 h 2192282"/>
                <a:gd name="connsiteX33" fmla="*/ 1308756 w 3227913"/>
                <a:gd name="connsiteY33" fmla="*/ 936432 h 2192282"/>
                <a:gd name="connsiteX34" fmla="*/ 1143426 w 3227913"/>
                <a:gd name="connsiteY34" fmla="*/ 908657 h 2192282"/>
                <a:gd name="connsiteX35" fmla="*/ 981402 w 3227913"/>
                <a:gd name="connsiteY35" fmla="*/ 865671 h 2192282"/>
                <a:gd name="connsiteX36" fmla="*/ 823346 w 3227913"/>
                <a:gd name="connsiteY36" fmla="*/ 806152 h 2192282"/>
                <a:gd name="connsiteX37" fmla="*/ 671903 w 3227913"/>
                <a:gd name="connsiteY37" fmla="*/ 732745 h 2192282"/>
                <a:gd name="connsiteX38" fmla="*/ 527735 w 3227913"/>
                <a:gd name="connsiteY38" fmla="*/ 644128 h 2192282"/>
                <a:gd name="connsiteX39" fmla="*/ 391502 w 3227913"/>
                <a:gd name="connsiteY39" fmla="*/ 541623 h 2192282"/>
                <a:gd name="connsiteX40" fmla="*/ 296272 w 3227913"/>
                <a:gd name="connsiteY40" fmla="*/ 454990 h 2192282"/>
                <a:gd name="connsiteX41" fmla="*/ 235430 w 3227913"/>
                <a:gd name="connsiteY41" fmla="*/ 393487 h 2192282"/>
                <a:gd name="connsiteX42" fmla="*/ 177895 w 3227913"/>
                <a:gd name="connsiteY42" fmla="*/ 328016 h 2192282"/>
                <a:gd name="connsiteX43" fmla="*/ 123006 w 3227913"/>
                <a:gd name="connsiteY43" fmla="*/ 260561 h 2192282"/>
                <a:gd name="connsiteX44" fmla="*/ 72084 w 3227913"/>
                <a:gd name="connsiteY44" fmla="*/ 188477 h 2192282"/>
                <a:gd name="connsiteX45" fmla="*/ 23146 w 3227913"/>
                <a:gd name="connsiteY45" fmla="*/ 113086 h 2192282"/>
                <a:gd name="connsiteX46" fmla="*/ 0 w 3227913"/>
                <a:gd name="connsiteY46" fmla="*/ 74068 h 2192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227913" h="2192282">
                  <a:moveTo>
                    <a:pt x="128296" y="0"/>
                  </a:moveTo>
                  <a:lnTo>
                    <a:pt x="171282" y="70761"/>
                  </a:lnTo>
                  <a:lnTo>
                    <a:pt x="265851" y="201703"/>
                  </a:lnTo>
                  <a:lnTo>
                    <a:pt x="371663" y="321402"/>
                  </a:lnTo>
                  <a:lnTo>
                    <a:pt x="487394" y="427214"/>
                  </a:lnTo>
                  <a:lnTo>
                    <a:pt x="611723" y="521783"/>
                  </a:lnTo>
                  <a:lnTo>
                    <a:pt x="743987" y="602465"/>
                  </a:lnTo>
                  <a:lnTo>
                    <a:pt x="882865" y="669920"/>
                  </a:lnTo>
                  <a:lnTo>
                    <a:pt x="1027033" y="723487"/>
                  </a:lnTo>
                  <a:lnTo>
                    <a:pt x="1175169" y="763166"/>
                  </a:lnTo>
                  <a:lnTo>
                    <a:pt x="1326612" y="788958"/>
                  </a:lnTo>
                  <a:lnTo>
                    <a:pt x="1480038" y="799539"/>
                  </a:lnTo>
                  <a:lnTo>
                    <a:pt x="1635449" y="796232"/>
                  </a:lnTo>
                  <a:lnTo>
                    <a:pt x="1789537" y="776392"/>
                  </a:lnTo>
                  <a:lnTo>
                    <a:pt x="1942964" y="742004"/>
                  </a:lnTo>
                  <a:lnTo>
                    <a:pt x="2093745" y="691743"/>
                  </a:lnTo>
                  <a:lnTo>
                    <a:pt x="2241881" y="625611"/>
                  </a:lnTo>
                  <a:lnTo>
                    <a:pt x="2313911" y="585301"/>
                  </a:lnTo>
                  <a:lnTo>
                    <a:pt x="2313966" y="585269"/>
                  </a:lnTo>
                  <a:lnTo>
                    <a:pt x="2314034" y="585388"/>
                  </a:lnTo>
                  <a:lnTo>
                    <a:pt x="2388695" y="713567"/>
                  </a:lnTo>
                  <a:lnTo>
                    <a:pt x="2388695" y="714667"/>
                  </a:lnTo>
                  <a:lnTo>
                    <a:pt x="3227913" y="2167813"/>
                  </a:lnTo>
                  <a:lnTo>
                    <a:pt x="3184927" y="2192282"/>
                  </a:lnTo>
                  <a:lnTo>
                    <a:pt x="2345566" y="737834"/>
                  </a:lnTo>
                  <a:lnTo>
                    <a:pt x="2269657" y="777054"/>
                  </a:lnTo>
                  <a:lnTo>
                    <a:pt x="2188976" y="813426"/>
                  </a:lnTo>
                  <a:lnTo>
                    <a:pt x="2106972" y="845170"/>
                  </a:lnTo>
                  <a:lnTo>
                    <a:pt x="2024306" y="872284"/>
                  </a:lnTo>
                  <a:lnTo>
                    <a:pt x="1941641" y="896092"/>
                  </a:lnTo>
                  <a:lnTo>
                    <a:pt x="1815329" y="923206"/>
                  </a:lnTo>
                  <a:lnTo>
                    <a:pt x="1646692" y="944368"/>
                  </a:lnTo>
                  <a:lnTo>
                    <a:pt x="1476732" y="948336"/>
                  </a:lnTo>
                  <a:lnTo>
                    <a:pt x="1308756" y="936432"/>
                  </a:lnTo>
                  <a:lnTo>
                    <a:pt x="1143426" y="908657"/>
                  </a:lnTo>
                  <a:lnTo>
                    <a:pt x="981402" y="865671"/>
                  </a:lnTo>
                  <a:lnTo>
                    <a:pt x="823346" y="806152"/>
                  </a:lnTo>
                  <a:lnTo>
                    <a:pt x="671903" y="732745"/>
                  </a:lnTo>
                  <a:lnTo>
                    <a:pt x="527735" y="644128"/>
                  </a:lnTo>
                  <a:lnTo>
                    <a:pt x="391502" y="541623"/>
                  </a:lnTo>
                  <a:lnTo>
                    <a:pt x="296272" y="454990"/>
                  </a:lnTo>
                  <a:lnTo>
                    <a:pt x="235430" y="393487"/>
                  </a:lnTo>
                  <a:lnTo>
                    <a:pt x="177895" y="328016"/>
                  </a:lnTo>
                  <a:lnTo>
                    <a:pt x="123006" y="260561"/>
                  </a:lnTo>
                  <a:lnTo>
                    <a:pt x="72084" y="188477"/>
                  </a:lnTo>
                  <a:lnTo>
                    <a:pt x="23146" y="113086"/>
                  </a:lnTo>
                  <a:lnTo>
                    <a:pt x="0" y="74068"/>
                  </a:lnTo>
                  <a:close/>
                </a:path>
              </a:pathLst>
            </a:custGeom>
            <a:solidFill>
              <a:schemeClr val="accent6">
                <a:lumMod val="50000"/>
              </a:schemeClr>
            </a:solidFill>
            <a:ln>
              <a:noFill/>
            </a:ln>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bodyPr>
            <a:lstStyle/>
            <a:p>
              <a:endParaRPr lang="en-US" sz="1400"/>
            </a:p>
          </p:txBody>
        </p:sp>
        <p:sp>
          <p:nvSpPr>
            <p:cNvPr id="16" name="Freeform 71">
              <a:extLst>
                <a:ext uri="{FF2B5EF4-FFF2-40B4-BE49-F238E27FC236}">
                  <a16:creationId xmlns:a16="http://schemas.microsoft.com/office/drawing/2014/main" id="{C47C3075-BB12-721C-712A-030ED62AB5B0}"/>
                </a:ext>
              </a:extLst>
            </p:cNvPr>
            <p:cNvSpPr>
              <a:spLocks/>
            </p:cNvSpPr>
            <p:nvPr/>
          </p:nvSpPr>
          <p:spPr bwMode="auto">
            <a:xfrm>
              <a:off x="7227853" y="4534301"/>
              <a:ext cx="1178476" cy="1178476"/>
            </a:xfrm>
            <a:prstGeom prst="ellipse">
              <a:avLst/>
            </a:prstGeom>
            <a:solidFill>
              <a:schemeClr val="accent6">
                <a:lumMod val="50000"/>
              </a:schemeClr>
            </a:solidFill>
            <a:ln>
              <a:noFill/>
            </a:ln>
            <a:effectLst>
              <a:outerShdw blurRad="63500" sx="102000" sy="102000" algn="ctr" rotWithShape="0">
                <a:prstClr val="black">
                  <a:alpha val="40000"/>
                </a:prstClr>
              </a:outerShdw>
            </a:effectLst>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bodyPr>
            <a:lstStyle/>
            <a:p>
              <a:endParaRPr lang="en-US" sz="1400"/>
            </a:p>
          </p:txBody>
        </p:sp>
      </p:grpSp>
      <p:sp>
        <p:nvSpPr>
          <p:cNvPr id="17" name="Freeform: Shape 86">
            <a:extLst>
              <a:ext uri="{FF2B5EF4-FFF2-40B4-BE49-F238E27FC236}">
                <a16:creationId xmlns:a16="http://schemas.microsoft.com/office/drawing/2014/main" id="{B6C2C343-1CAC-F685-1F4B-E08FF226045B}"/>
              </a:ext>
            </a:extLst>
          </p:cNvPr>
          <p:cNvSpPr>
            <a:spLocks/>
          </p:cNvSpPr>
          <p:nvPr/>
        </p:nvSpPr>
        <p:spPr bwMode="auto">
          <a:xfrm>
            <a:off x="5460545" y="2363738"/>
            <a:ext cx="3831039" cy="1093166"/>
          </a:xfrm>
          <a:custGeom>
            <a:avLst/>
            <a:gdLst>
              <a:gd name="connsiteX0" fmla="*/ 2011759 w 3831039"/>
              <a:gd name="connsiteY0" fmla="*/ 0 h 1093166"/>
              <a:gd name="connsiteX1" fmla="*/ 2011806 w 3831039"/>
              <a:gd name="connsiteY1" fmla="*/ 28 h 1093166"/>
              <a:gd name="connsiteX2" fmla="*/ 2011822 w 3831039"/>
              <a:gd name="connsiteY2" fmla="*/ 0 h 1093166"/>
              <a:gd name="connsiteX3" fmla="*/ 2025402 w 3831039"/>
              <a:gd name="connsiteY3" fmla="*/ 7881 h 1093166"/>
              <a:gd name="connsiteX4" fmla="*/ 3831039 w 3831039"/>
              <a:gd name="connsiteY4" fmla="*/ 1050790 h 1093166"/>
              <a:gd name="connsiteX5" fmla="*/ 3806552 w 3831039"/>
              <a:gd name="connsiteY5" fmla="*/ 1093166 h 1093166"/>
              <a:gd name="connsiteX6" fmla="*/ 2115849 w 3831039"/>
              <a:gd name="connsiteY6" fmla="*/ 116900 h 1093166"/>
              <a:gd name="connsiteX7" fmla="*/ 2114924 w 3831039"/>
              <a:gd name="connsiteY7" fmla="*/ 118466 h 1093166"/>
              <a:gd name="connsiteX8" fmla="*/ 2058086 w 3831039"/>
              <a:gd name="connsiteY8" fmla="*/ 203842 h 1093166"/>
              <a:gd name="connsiteX9" fmla="*/ 1995960 w 3831039"/>
              <a:gd name="connsiteY9" fmla="*/ 285246 h 1093166"/>
              <a:gd name="connsiteX10" fmla="*/ 1927886 w 3831039"/>
              <a:gd name="connsiteY10" fmla="*/ 363341 h 1093166"/>
              <a:gd name="connsiteX11" fmla="*/ 1854524 w 3831039"/>
              <a:gd name="connsiteY11" fmla="*/ 438127 h 1093166"/>
              <a:gd name="connsiteX12" fmla="*/ 1775214 w 3831039"/>
              <a:gd name="connsiteY12" fmla="*/ 507618 h 1093166"/>
              <a:gd name="connsiteX13" fmla="*/ 1691278 w 3831039"/>
              <a:gd name="connsiteY13" fmla="*/ 573139 h 1093166"/>
              <a:gd name="connsiteX14" fmla="*/ 1602716 w 3831039"/>
              <a:gd name="connsiteY14" fmla="*/ 632703 h 1093166"/>
              <a:gd name="connsiteX15" fmla="*/ 1555130 w 3831039"/>
              <a:gd name="connsiteY15" fmla="*/ 660500 h 1093166"/>
              <a:gd name="connsiteX16" fmla="*/ 1508205 w 3831039"/>
              <a:gd name="connsiteY16" fmla="*/ 686972 h 1093166"/>
              <a:gd name="connsiteX17" fmla="*/ 1413034 w 3831039"/>
              <a:gd name="connsiteY17" fmla="*/ 733962 h 1093166"/>
              <a:gd name="connsiteX18" fmla="*/ 1317201 w 3831039"/>
              <a:gd name="connsiteY18" fmla="*/ 773671 h 1093166"/>
              <a:gd name="connsiteX19" fmla="*/ 1218725 w 3831039"/>
              <a:gd name="connsiteY19" fmla="*/ 807424 h 1093166"/>
              <a:gd name="connsiteX20" fmla="*/ 1119588 w 3831039"/>
              <a:gd name="connsiteY20" fmla="*/ 833897 h 1093166"/>
              <a:gd name="connsiteX21" fmla="*/ 1019790 w 3831039"/>
              <a:gd name="connsiteY21" fmla="*/ 853090 h 1093166"/>
              <a:gd name="connsiteX22" fmla="*/ 918670 w 3831039"/>
              <a:gd name="connsiteY22" fmla="*/ 866988 h 1093166"/>
              <a:gd name="connsiteX23" fmla="*/ 818872 w 3831039"/>
              <a:gd name="connsiteY23" fmla="*/ 874268 h 1093166"/>
              <a:gd name="connsiteX24" fmla="*/ 718413 w 3831039"/>
              <a:gd name="connsiteY24" fmla="*/ 874930 h 1093166"/>
              <a:gd name="connsiteX25" fmla="*/ 617954 w 3831039"/>
              <a:gd name="connsiteY25" fmla="*/ 868974 h 1093166"/>
              <a:gd name="connsiteX26" fmla="*/ 518817 w 3831039"/>
              <a:gd name="connsiteY26" fmla="*/ 857061 h 1093166"/>
              <a:gd name="connsiteX27" fmla="*/ 421002 w 3831039"/>
              <a:gd name="connsiteY27" fmla="*/ 838530 h 1093166"/>
              <a:gd name="connsiteX28" fmla="*/ 323848 w 3831039"/>
              <a:gd name="connsiteY28" fmla="*/ 814704 h 1093166"/>
              <a:gd name="connsiteX29" fmla="*/ 228676 w 3831039"/>
              <a:gd name="connsiteY29" fmla="*/ 784922 h 1093166"/>
              <a:gd name="connsiteX30" fmla="*/ 134826 w 3831039"/>
              <a:gd name="connsiteY30" fmla="*/ 749846 h 1093166"/>
              <a:gd name="connsiteX31" fmla="*/ 44281 w 3831039"/>
              <a:gd name="connsiteY31" fmla="*/ 707489 h 1093166"/>
              <a:gd name="connsiteX32" fmla="*/ 0 w 3831039"/>
              <a:gd name="connsiteY32" fmla="*/ 684325 h 1093166"/>
              <a:gd name="connsiteX33" fmla="*/ 74022 w 3831039"/>
              <a:gd name="connsiteY33" fmla="*/ 555931 h 1093166"/>
              <a:gd name="connsiteX34" fmla="*/ 114338 w 3831039"/>
              <a:gd name="connsiteY34" fmla="*/ 577110 h 1093166"/>
              <a:gd name="connsiteX35" fmla="*/ 196952 w 3831039"/>
              <a:gd name="connsiteY35" fmla="*/ 614172 h 1093166"/>
              <a:gd name="connsiteX36" fmla="*/ 280888 w 3831039"/>
              <a:gd name="connsiteY36" fmla="*/ 646601 h 1093166"/>
              <a:gd name="connsiteX37" fmla="*/ 367468 w 3831039"/>
              <a:gd name="connsiteY37" fmla="*/ 673074 h 1093166"/>
              <a:gd name="connsiteX38" fmla="*/ 454709 w 3831039"/>
              <a:gd name="connsiteY38" fmla="*/ 694914 h 1093166"/>
              <a:gd name="connsiteX39" fmla="*/ 543932 w 3831039"/>
              <a:gd name="connsiteY39" fmla="*/ 710798 h 1093166"/>
              <a:gd name="connsiteX40" fmla="*/ 633816 w 3831039"/>
              <a:gd name="connsiteY40" fmla="*/ 721387 h 1093166"/>
              <a:gd name="connsiteX41" fmla="*/ 723700 w 3831039"/>
              <a:gd name="connsiteY41" fmla="*/ 726682 h 1093166"/>
              <a:gd name="connsiteX42" fmla="*/ 814246 w 3831039"/>
              <a:gd name="connsiteY42" fmla="*/ 725358 h 1093166"/>
              <a:gd name="connsiteX43" fmla="*/ 905452 w 3831039"/>
              <a:gd name="connsiteY43" fmla="*/ 719402 h 1093166"/>
              <a:gd name="connsiteX44" fmla="*/ 995997 w 3831039"/>
              <a:gd name="connsiteY44" fmla="*/ 706827 h 1093166"/>
              <a:gd name="connsiteX45" fmla="*/ 1086542 w 3831039"/>
              <a:gd name="connsiteY45" fmla="*/ 688958 h 1093166"/>
              <a:gd name="connsiteX46" fmla="*/ 1176426 w 3831039"/>
              <a:gd name="connsiteY46" fmla="*/ 664470 h 1093166"/>
              <a:gd name="connsiteX47" fmla="*/ 1264989 w 3831039"/>
              <a:gd name="connsiteY47" fmla="*/ 634688 h 1093166"/>
              <a:gd name="connsiteX48" fmla="*/ 1352230 w 3831039"/>
              <a:gd name="connsiteY48" fmla="*/ 597626 h 1093166"/>
              <a:gd name="connsiteX49" fmla="*/ 1438809 w 3831039"/>
              <a:gd name="connsiteY49" fmla="*/ 555931 h 1093166"/>
              <a:gd name="connsiteX50" fmla="*/ 1481108 w 3831039"/>
              <a:gd name="connsiteY50" fmla="*/ 531444 h 1093166"/>
              <a:gd name="connsiteX51" fmla="*/ 1523406 w 3831039"/>
              <a:gd name="connsiteY51" fmla="*/ 506957 h 1093166"/>
              <a:gd name="connsiteX52" fmla="*/ 1605360 w 3831039"/>
              <a:gd name="connsiteY52" fmla="*/ 452025 h 1093166"/>
              <a:gd name="connsiteX53" fmla="*/ 1681365 w 3831039"/>
              <a:gd name="connsiteY53" fmla="*/ 392461 h 1093166"/>
              <a:gd name="connsiteX54" fmla="*/ 1752082 w 3831039"/>
              <a:gd name="connsiteY54" fmla="*/ 330250 h 1093166"/>
              <a:gd name="connsiteX55" fmla="*/ 1819496 w 3831039"/>
              <a:gd name="connsiteY55" fmla="*/ 262082 h 1093166"/>
              <a:gd name="connsiteX56" fmla="*/ 1880961 w 3831039"/>
              <a:gd name="connsiteY56" fmla="*/ 191929 h 1093166"/>
              <a:gd name="connsiteX57" fmla="*/ 1937138 w 3831039"/>
              <a:gd name="connsiteY57" fmla="*/ 117143 h 1093166"/>
              <a:gd name="connsiteX58" fmla="*/ 1988690 w 3831039"/>
              <a:gd name="connsiteY58" fmla="*/ 40371 h 1093166"/>
              <a:gd name="connsiteX59" fmla="*/ 2009949 w 3831039"/>
              <a:gd name="connsiteY59" fmla="*/ 3270 h 109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831039" h="1093166">
                <a:moveTo>
                  <a:pt x="2011759" y="0"/>
                </a:moveTo>
                <a:lnTo>
                  <a:pt x="2011806" y="28"/>
                </a:lnTo>
                <a:lnTo>
                  <a:pt x="2011822" y="0"/>
                </a:lnTo>
                <a:lnTo>
                  <a:pt x="2025402" y="7881"/>
                </a:lnTo>
                <a:lnTo>
                  <a:pt x="3831039" y="1050790"/>
                </a:lnTo>
                <a:lnTo>
                  <a:pt x="3806552" y="1093166"/>
                </a:lnTo>
                <a:lnTo>
                  <a:pt x="2115849" y="116900"/>
                </a:lnTo>
                <a:lnTo>
                  <a:pt x="2114924" y="118466"/>
                </a:lnTo>
                <a:lnTo>
                  <a:pt x="2058086" y="203842"/>
                </a:lnTo>
                <a:lnTo>
                  <a:pt x="1995960" y="285246"/>
                </a:lnTo>
                <a:lnTo>
                  <a:pt x="1927886" y="363341"/>
                </a:lnTo>
                <a:lnTo>
                  <a:pt x="1854524" y="438127"/>
                </a:lnTo>
                <a:lnTo>
                  <a:pt x="1775214" y="507618"/>
                </a:lnTo>
                <a:lnTo>
                  <a:pt x="1691278" y="573139"/>
                </a:lnTo>
                <a:lnTo>
                  <a:pt x="1602716" y="632703"/>
                </a:lnTo>
                <a:lnTo>
                  <a:pt x="1555130" y="660500"/>
                </a:lnTo>
                <a:lnTo>
                  <a:pt x="1508205" y="686972"/>
                </a:lnTo>
                <a:lnTo>
                  <a:pt x="1413034" y="733962"/>
                </a:lnTo>
                <a:lnTo>
                  <a:pt x="1317201" y="773671"/>
                </a:lnTo>
                <a:lnTo>
                  <a:pt x="1218725" y="807424"/>
                </a:lnTo>
                <a:lnTo>
                  <a:pt x="1119588" y="833897"/>
                </a:lnTo>
                <a:lnTo>
                  <a:pt x="1019790" y="853090"/>
                </a:lnTo>
                <a:lnTo>
                  <a:pt x="918670" y="866988"/>
                </a:lnTo>
                <a:lnTo>
                  <a:pt x="818872" y="874268"/>
                </a:lnTo>
                <a:lnTo>
                  <a:pt x="718413" y="874930"/>
                </a:lnTo>
                <a:lnTo>
                  <a:pt x="617954" y="868974"/>
                </a:lnTo>
                <a:lnTo>
                  <a:pt x="518817" y="857061"/>
                </a:lnTo>
                <a:lnTo>
                  <a:pt x="421002" y="838530"/>
                </a:lnTo>
                <a:lnTo>
                  <a:pt x="323848" y="814704"/>
                </a:lnTo>
                <a:lnTo>
                  <a:pt x="228676" y="784922"/>
                </a:lnTo>
                <a:lnTo>
                  <a:pt x="134826" y="749846"/>
                </a:lnTo>
                <a:lnTo>
                  <a:pt x="44281" y="707489"/>
                </a:lnTo>
                <a:lnTo>
                  <a:pt x="0" y="684325"/>
                </a:lnTo>
                <a:lnTo>
                  <a:pt x="74022" y="555931"/>
                </a:lnTo>
                <a:lnTo>
                  <a:pt x="114338" y="577110"/>
                </a:lnTo>
                <a:lnTo>
                  <a:pt x="196952" y="614172"/>
                </a:lnTo>
                <a:lnTo>
                  <a:pt x="280888" y="646601"/>
                </a:lnTo>
                <a:lnTo>
                  <a:pt x="367468" y="673074"/>
                </a:lnTo>
                <a:lnTo>
                  <a:pt x="454709" y="694914"/>
                </a:lnTo>
                <a:lnTo>
                  <a:pt x="543932" y="710798"/>
                </a:lnTo>
                <a:lnTo>
                  <a:pt x="633816" y="721387"/>
                </a:lnTo>
                <a:lnTo>
                  <a:pt x="723700" y="726682"/>
                </a:lnTo>
                <a:lnTo>
                  <a:pt x="814246" y="725358"/>
                </a:lnTo>
                <a:lnTo>
                  <a:pt x="905452" y="719402"/>
                </a:lnTo>
                <a:lnTo>
                  <a:pt x="995997" y="706827"/>
                </a:lnTo>
                <a:lnTo>
                  <a:pt x="1086542" y="688958"/>
                </a:lnTo>
                <a:lnTo>
                  <a:pt x="1176426" y="664470"/>
                </a:lnTo>
                <a:lnTo>
                  <a:pt x="1264989" y="634688"/>
                </a:lnTo>
                <a:lnTo>
                  <a:pt x="1352230" y="597626"/>
                </a:lnTo>
                <a:lnTo>
                  <a:pt x="1438809" y="555931"/>
                </a:lnTo>
                <a:lnTo>
                  <a:pt x="1481108" y="531444"/>
                </a:lnTo>
                <a:lnTo>
                  <a:pt x="1523406" y="506957"/>
                </a:lnTo>
                <a:lnTo>
                  <a:pt x="1605360" y="452025"/>
                </a:lnTo>
                <a:lnTo>
                  <a:pt x="1681365" y="392461"/>
                </a:lnTo>
                <a:lnTo>
                  <a:pt x="1752082" y="330250"/>
                </a:lnTo>
                <a:lnTo>
                  <a:pt x="1819496" y="262082"/>
                </a:lnTo>
                <a:lnTo>
                  <a:pt x="1880961" y="191929"/>
                </a:lnTo>
                <a:lnTo>
                  <a:pt x="1937138" y="117143"/>
                </a:lnTo>
                <a:lnTo>
                  <a:pt x="1988690" y="40371"/>
                </a:lnTo>
                <a:lnTo>
                  <a:pt x="2009949" y="3270"/>
                </a:lnTo>
                <a:close/>
              </a:path>
            </a:pathLst>
          </a:custGeom>
          <a:solidFill>
            <a:schemeClr val="accent5">
              <a:lumMod val="75000"/>
            </a:schemeClr>
          </a:solidFill>
          <a:ln>
            <a:noFill/>
          </a:ln>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noAutofit/>
          </a:bodyPr>
          <a:lstStyle/>
          <a:p>
            <a:endParaRPr lang="en-US" sz="1400"/>
          </a:p>
        </p:txBody>
      </p:sp>
      <p:sp>
        <p:nvSpPr>
          <p:cNvPr id="18" name="Freeform 75">
            <a:extLst>
              <a:ext uri="{FF2B5EF4-FFF2-40B4-BE49-F238E27FC236}">
                <a16:creationId xmlns:a16="http://schemas.microsoft.com/office/drawing/2014/main" id="{ADEDCC05-00C9-BB78-58EA-9685448146C9}"/>
              </a:ext>
            </a:extLst>
          </p:cNvPr>
          <p:cNvSpPr>
            <a:spLocks/>
          </p:cNvSpPr>
          <p:nvPr/>
        </p:nvSpPr>
        <p:spPr bwMode="auto">
          <a:xfrm>
            <a:off x="8688458" y="2845841"/>
            <a:ext cx="1180460" cy="1180460"/>
          </a:xfrm>
          <a:prstGeom prst="ellipse">
            <a:avLst/>
          </a:prstGeom>
          <a:solidFill>
            <a:schemeClr val="accent5">
              <a:lumMod val="75000"/>
            </a:schemeClr>
          </a:solidFill>
          <a:ln>
            <a:noFill/>
          </a:ln>
          <a:effectLst>
            <a:outerShdw blurRad="63500" sx="102000" sy="102000" algn="ctr" rotWithShape="0">
              <a:prstClr val="black">
                <a:alpha val="40000"/>
              </a:prstClr>
            </a:outerShdw>
          </a:effectLst>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bodyPr>
          <a:lstStyle/>
          <a:p>
            <a:endParaRPr lang="en-US" sz="1400"/>
          </a:p>
        </p:txBody>
      </p:sp>
      <p:grpSp>
        <p:nvGrpSpPr>
          <p:cNvPr id="19" name="Group 18">
            <a:extLst>
              <a:ext uri="{FF2B5EF4-FFF2-40B4-BE49-F238E27FC236}">
                <a16:creationId xmlns:a16="http://schemas.microsoft.com/office/drawing/2014/main" id="{CE1DFA8E-688D-CC60-3471-8322E71D9AC9}"/>
              </a:ext>
            </a:extLst>
          </p:cNvPr>
          <p:cNvGrpSpPr/>
          <p:nvPr/>
        </p:nvGrpSpPr>
        <p:grpSpPr>
          <a:xfrm>
            <a:off x="-46274" y="2700859"/>
            <a:ext cx="2593751" cy="1039230"/>
            <a:chOff x="-334564" y="2748556"/>
            <a:chExt cx="2741916" cy="1231084"/>
          </a:xfrm>
        </p:grpSpPr>
        <p:sp>
          <p:nvSpPr>
            <p:cNvPr id="20" name="TextBox 19">
              <a:extLst>
                <a:ext uri="{FF2B5EF4-FFF2-40B4-BE49-F238E27FC236}">
                  <a16:creationId xmlns:a16="http://schemas.microsoft.com/office/drawing/2014/main" id="{61B38C75-68D2-5AF2-B3B4-7F871454C26A}"/>
                </a:ext>
              </a:extLst>
            </p:cNvPr>
            <p:cNvSpPr txBox="1"/>
            <p:nvPr/>
          </p:nvSpPr>
          <p:spPr>
            <a:xfrm>
              <a:off x="-334564" y="2748556"/>
              <a:ext cx="2741916" cy="255217"/>
            </a:xfrm>
            <a:prstGeom prst="rect">
              <a:avLst/>
            </a:prstGeom>
            <a:noFill/>
          </p:spPr>
          <p:txBody>
            <a:bodyPr wrap="square" lIns="0" tIns="0" rIns="0" bIns="0" rtlCol="0">
              <a:spAutoFit/>
            </a:bodyPr>
            <a:lstStyle/>
            <a:p>
              <a:pPr algn="r"/>
              <a:r>
                <a:rPr lang="en-IN" sz="1400" b="1" dirty="0">
                  <a:latin typeface="Arno Pro Smbd Caption" panose="02020702040506020403" pitchFamily="18" charset="0"/>
                </a:rPr>
                <a:t>Decentralized Architecture</a:t>
              </a:r>
            </a:p>
          </p:txBody>
        </p:sp>
        <p:sp>
          <p:nvSpPr>
            <p:cNvPr id="21" name="TextBox 20">
              <a:extLst>
                <a:ext uri="{FF2B5EF4-FFF2-40B4-BE49-F238E27FC236}">
                  <a16:creationId xmlns:a16="http://schemas.microsoft.com/office/drawing/2014/main" id="{3E2221D8-209F-F8C1-27B5-488EC042B5F5}"/>
                </a:ext>
              </a:extLst>
            </p:cNvPr>
            <p:cNvSpPr txBox="1"/>
            <p:nvPr/>
          </p:nvSpPr>
          <p:spPr>
            <a:xfrm>
              <a:off x="74955" y="3122840"/>
              <a:ext cx="2236561" cy="856800"/>
            </a:xfrm>
            <a:prstGeom prst="rect">
              <a:avLst/>
            </a:prstGeom>
            <a:noFill/>
          </p:spPr>
          <p:txBody>
            <a:bodyPr wrap="square" lIns="0" tIns="0" rIns="0" bIns="0" rtlCol="0">
              <a:spAutoFit/>
            </a:bodyPr>
            <a:lstStyle/>
            <a:p>
              <a:pPr lvl="0" algn="r"/>
              <a:r>
                <a:rPr lang="en-US" sz="1100" dirty="0">
                  <a:latin typeface="Roboto Medium" panose="02000000000000000000" pitchFamily="2" charset="0"/>
                  <a:ea typeface="Roboto Medium" panose="02000000000000000000" pitchFamily="2" charset="0"/>
                </a:rPr>
                <a:t>Unlike the present Architecture which follow a server- client approach in this data is stored in every node/Block </a:t>
              </a:r>
              <a:r>
                <a:rPr lang="en-US" sz="1400" dirty="0">
                  <a:latin typeface="Roboto Medium" panose="02000000000000000000" pitchFamily="2" charset="0"/>
                  <a:ea typeface="Roboto Medium" panose="02000000000000000000" pitchFamily="2" charset="0"/>
                </a:rPr>
                <a:t>.</a:t>
              </a:r>
              <a:endParaRPr lang="en-IN" sz="1400" dirty="0">
                <a:latin typeface="Roboto Medium" panose="02000000000000000000" pitchFamily="2" charset="0"/>
                <a:ea typeface="Roboto Medium" panose="02000000000000000000" pitchFamily="2" charset="0"/>
              </a:endParaRPr>
            </a:p>
          </p:txBody>
        </p:sp>
      </p:grpSp>
      <p:grpSp>
        <p:nvGrpSpPr>
          <p:cNvPr id="22" name="Group 21">
            <a:extLst>
              <a:ext uri="{FF2B5EF4-FFF2-40B4-BE49-F238E27FC236}">
                <a16:creationId xmlns:a16="http://schemas.microsoft.com/office/drawing/2014/main" id="{A288B6FB-AB69-4E44-0C59-65296B4CF7C3}"/>
              </a:ext>
            </a:extLst>
          </p:cNvPr>
          <p:cNvGrpSpPr/>
          <p:nvPr/>
        </p:nvGrpSpPr>
        <p:grpSpPr>
          <a:xfrm>
            <a:off x="9971305" y="2179959"/>
            <a:ext cx="2220695" cy="1187396"/>
            <a:chOff x="9794409" y="2819090"/>
            <a:chExt cx="2220695" cy="1187396"/>
          </a:xfrm>
        </p:grpSpPr>
        <p:sp>
          <p:nvSpPr>
            <p:cNvPr id="23" name="TextBox 22">
              <a:extLst>
                <a:ext uri="{FF2B5EF4-FFF2-40B4-BE49-F238E27FC236}">
                  <a16:creationId xmlns:a16="http://schemas.microsoft.com/office/drawing/2014/main" id="{C7B4A9AF-9EF5-1393-B589-76AA345C4903}"/>
                </a:ext>
              </a:extLst>
            </p:cNvPr>
            <p:cNvSpPr txBox="1"/>
            <p:nvPr/>
          </p:nvSpPr>
          <p:spPr>
            <a:xfrm>
              <a:off x="9794409" y="2819090"/>
              <a:ext cx="1860668" cy="215444"/>
            </a:xfrm>
            <a:prstGeom prst="rect">
              <a:avLst/>
            </a:prstGeom>
            <a:noFill/>
          </p:spPr>
          <p:txBody>
            <a:bodyPr wrap="square" lIns="0" tIns="0" rIns="0" bIns="0" rtlCol="0">
              <a:spAutoFit/>
            </a:bodyPr>
            <a:lstStyle/>
            <a:p>
              <a:r>
                <a:rPr lang="en-IN" sz="1400" b="1" u="sng" dirty="0" err="1">
                  <a:latin typeface="Arno Pro Smbd Caption" panose="02020702040506020403" pitchFamily="18" charset="0"/>
                </a:rPr>
                <a:t>Trustless</a:t>
              </a:r>
              <a:endParaRPr lang="en-IN" sz="1400" b="1" u="sng" dirty="0">
                <a:latin typeface="Arno Pro Smbd Caption" panose="02020702040506020403" pitchFamily="18" charset="0"/>
              </a:endParaRPr>
            </a:p>
          </p:txBody>
        </p:sp>
        <p:sp>
          <p:nvSpPr>
            <p:cNvPr id="24" name="TextBox 23">
              <a:extLst>
                <a:ext uri="{FF2B5EF4-FFF2-40B4-BE49-F238E27FC236}">
                  <a16:creationId xmlns:a16="http://schemas.microsoft.com/office/drawing/2014/main" id="{77335502-2439-3C9D-A4A4-1D4221B023CD}"/>
                </a:ext>
              </a:extLst>
            </p:cNvPr>
            <p:cNvSpPr txBox="1"/>
            <p:nvPr/>
          </p:nvSpPr>
          <p:spPr>
            <a:xfrm>
              <a:off x="9794409" y="3160100"/>
              <a:ext cx="2220695" cy="846386"/>
            </a:xfrm>
            <a:prstGeom prst="rect">
              <a:avLst/>
            </a:prstGeom>
            <a:noFill/>
          </p:spPr>
          <p:txBody>
            <a:bodyPr wrap="square" lIns="0" tIns="0" rIns="0" bIns="0" rtlCol="0">
              <a:spAutoFit/>
            </a:bodyPr>
            <a:lstStyle/>
            <a:p>
              <a:pPr lvl="0"/>
              <a:r>
                <a:rPr lang="en-IN" sz="1100" dirty="0">
                  <a:latin typeface="Roboto Medium" panose="02000000000000000000" pitchFamily="2" charset="0"/>
                  <a:ea typeface="Roboto Medium" panose="02000000000000000000" pitchFamily="2" charset="0"/>
                </a:rPr>
                <a:t>in blockchain every block of information is verified over  a network and then added to the chain so you don’t have to trust a central authority</a:t>
              </a:r>
            </a:p>
          </p:txBody>
        </p:sp>
      </p:grpSp>
      <p:grpSp>
        <p:nvGrpSpPr>
          <p:cNvPr id="25" name="Group 24">
            <a:extLst>
              <a:ext uri="{FF2B5EF4-FFF2-40B4-BE49-F238E27FC236}">
                <a16:creationId xmlns:a16="http://schemas.microsoft.com/office/drawing/2014/main" id="{7C77FACF-A300-AE15-23D7-8D50FEA39B50}"/>
              </a:ext>
            </a:extLst>
          </p:cNvPr>
          <p:cNvGrpSpPr/>
          <p:nvPr/>
        </p:nvGrpSpPr>
        <p:grpSpPr>
          <a:xfrm>
            <a:off x="8681624" y="4541256"/>
            <a:ext cx="2502312" cy="819586"/>
            <a:chOff x="8469829" y="4276715"/>
            <a:chExt cx="2220695" cy="819586"/>
          </a:xfrm>
        </p:grpSpPr>
        <p:sp>
          <p:nvSpPr>
            <p:cNvPr id="26" name="TextBox 25">
              <a:extLst>
                <a:ext uri="{FF2B5EF4-FFF2-40B4-BE49-F238E27FC236}">
                  <a16:creationId xmlns:a16="http://schemas.microsoft.com/office/drawing/2014/main" id="{D5D7F285-275C-E74C-EC20-54D4ADE3A1F5}"/>
                </a:ext>
              </a:extLst>
            </p:cNvPr>
            <p:cNvSpPr txBox="1"/>
            <p:nvPr/>
          </p:nvSpPr>
          <p:spPr>
            <a:xfrm>
              <a:off x="8469829" y="4276715"/>
              <a:ext cx="1860668" cy="215444"/>
            </a:xfrm>
            <a:prstGeom prst="rect">
              <a:avLst/>
            </a:prstGeom>
            <a:noFill/>
          </p:spPr>
          <p:txBody>
            <a:bodyPr wrap="square" lIns="0" tIns="0" rIns="0" bIns="0" rtlCol="0">
              <a:spAutoFit/>
            </a:bodyPr>
            <a:lstStyle/>
            <a:p>
              <a:r>
                <a:rPr lang="en-IN" sz="1400" b="1" dirty="0">
                  <a:latin typeface="Arno Pro Smbd Caption" panose="02020702040506020403" pitchFamily="18" charset="0"/>
                </a:rPr>
                <a:t>Faster Settlement</a:t>
              </a:r>
            </a:p>
          </p:txBody>
        </p:sp>
        <p:sp>
          <p:nvSpPr>
            <p:cNvPr id="27" name="TextBox 26">
              <a:extLst>
                <a:ext uri="{FF2B5EF4-FFF2-40B4-BE49-F238E27FC236}">
                  <a16:creationId xmlns:a16="http://schemas.microsoft.com/office/drawing/2014/main" id="{B32F732E-94F8-5867-F9EA-AAF42F1CB6D7}"/>
                </a:ext>
              </a:extLst>
            </p:cNvPr>
            <p:cNvSpPr txBox="1"/>
            <p:nvPr/>
          </p:nvSpPr>
          <p:spPr>
            <a:xfrm>
              <a:off x="8469829" y="4588470"/>
              <a:ext cx="2220695" cy="507831"/>
            </a:xfrm>
            <a:prstGeom prst="rect">
              <a:avLst/>
            </a:prstGeom>
            <a:noFill/>
          </p:spPr>
          <p:txBody>
            <a:bodyPr wrap="square" lIns="0" tIns="0" rIns="0" bIns="0" rtlCol="0">
              <a:spAutoFit/>
            </a:bodyPr>
            <a:lstStyle/>
            <a:p>
              <a:pPr lvl="0"/>
              <a:r>
                <a:rPr lang="en-IN" sz="1100" dirty="0">
                  <a:latin typeface="Roboto Medium" panose="02000000000000000000" pitchFamily="2" charset="0"/>
                  <a:ea typeface="Roboto Medium" panose="02000000000000000000" pitchFamily="2" charset="0"/>
                </a:rPr>
                <a:t>Transfer of money is vary fast due to no conversion rate and smart contracts are used  for transfer of assets</a:t>
              </a:r>
            </a:p>
          </p:txBody>
        </p:sp>
      </p:grpSp>
      <p:grpSp>
        <p:nvGrpSpPr>
          <p:cNvPr id="28" name="Group 27">
            <a:extLst>
              <a:ext uri="{FF2B5EF4-FFF2-40B4-BE49-F238E27FC236}">
                <a16:creationId xmlns:a16="http://schemas.microsoft.com/office/drawing/2014/main" id="{68336A67-9AA4-BA98-D0B9-0BAD3A50D107}"/>
              </a:ext>
            </a:extLst>
          </p:cNvPr>
          <p:cNvGrpSpPr/>
          <p:nvPr/>
        </p:nvGrpSpPr>
        <p:grpSpPr>
          <a:xfrm>
            <a:off x="1062319" y="4971231"/>
            <a:ext cx="2852818" cy="817719"/>
            <a:chOff x="1713086" y="4507211"/>
            <a:chExt cx="2065113" cy="1050394"/>
          </a:xfrm>
        </p:grpSpPr>
        <p:sp>
          <p:nvSpPr>
            <p:cNvPr id="29" name="TextBox 28">
              <a:extLst>
                <a:ext uri="{FF2B5EF4-FFF2-40B4-BE49-F238E27FC236}">
                  <a16:creationId xmlns:a16="http://schemas.microsoft.com/office/drawing/2014/main" id="{670149AC-D1B9-CAF9-80FA-EAAB3B9275EE}"/>
                </a:ext>
              </a:extLst>
            </p:cNvPr>
            <p:cNvSpPr txBox="1"/>
            <p:nvPr/>
          </p:nvSpPr>
          <p:spPr>
            <a:xfrm>
              <a:off x="1775894" y="4507211"/>
              <a:ext cx="1994355" cy="276747"/>
            </a:xfrm>
            <a:prstGeom prst="rect">
              <a:avLst/>
            </a:prstGeom>
            <a:noFill/>
          </p:spPr>
          <p:txBody>
            <a:bodyPr wrap="square" lIns="0" tIns="0" rIns="0" bIns="0" rtlCol="0">
              <a:spAutoFit/>
            </a:bodyPr>
            <a:lstStyle/>
            <a:p>
              <a:pPr algn="r"/>
              <a:r>
                <a:rPr lang="en-IN" sz="1400" b="1" dirty="0">
                  <a:latin typeface="Arno Pro Smbd Caption" panose="02020702040506020403" pitchFamily="18" charset="0"/>
                </a:rPr>
                <a:t>Security</a:t>
              </a:r>
            </a:p>
          </p:txBody>
        </p:sp>
        <p:sp>
          <p:nvSpPr>
            <p:cNvPr id="30" name="TextBox 29">
              <a:extLst>
                <a:ext uri="{FF2B5EF4-FFF2-40B4-BE49-F238E27FC236}">
                  <a16:creationId xmlns:a16="http://schemas.microsoft.com/office/drawing/2014/main" id="{388461CD-CA95-3699-6102-54D1302F1895}"/>
                </a:ext>
              </a:extLst>
            </p:cNvPr>
            <p:cNvSpPr txBox="1"/>
            <p:nvPr/>
          </p:nvSpPr>
          <p:spPr>
            <a:xfrm>
              <a:off x="1713086" y="4905275"/>
              <a:ext cx="2065113" cy="652330"/>
            </a:xfrm>
            <a:prstGeom prst="rect">
              <a:avLst/>
            </a:prstGeom>
            <a:noFill/>
          </p:spPr>
          <p:txBody>
            <a:bodyPr wrap="square" lIns="0" tIns="0" rIns="0" bIns="0" rtlCol="0">
              <a:spAutoFit/>
            </a:bodyPr>
            <a:lstStyle/>
            <a:p>
              <a:pPr lvl="0" algn="r"/>
              <a:r>
                <a:rPr lang="en-US" sz="1100" dirty="0">
                  <a:latin typeface="Roboto Medium" panose="02000000000000000000" pitchFamily="2" charset="0"/>
                  <a:ea typeface="Roboto Medium" panose="02000000000000000000" pitchFamily="2" charset="0"/>
                </a:rPr>
                <a:t>Asymmetric cryptographic Algorithms are used to ensure secured communication between sender and receiver .</a:t>
              </a:r>
              <a:endParaRPr lang="en-IN" sz="1100" dirty="0">
                <a:latin typeface="Roboto Medium" panose="02000000000000000000" pitchFamily="2" charset="0"/>
                <a:ea typeface="Roboto Medium" panose="02000000000000000000" pitchFamily="2" charset="0"/>
              </a:endParaRPr>
            </a:p>
          </p:txBody>
        </p:sp>
      </p:grpSp>
      <p:grpSp>
        <p:nvGrpSpPr>
          <p:cNvPr id="31" name="Group 30">
            <a:extLst>
              <a:ext uri="{FF2B5EF4-FFF2-40B4-BE49-F238E27FC236}">
                <a16:creationId xmlns:a16="http://schemas.microsoft.com/office/drawing/2014/main" id="{8E154B4E-59B8-79D3-27EC-8EDE6F4F0BD0}"/>
              </a:ext>
            </a:extLst>
          </p:cNvPr>
          <p:cNvGrpSpPr/>
          <p:nvPr/>
        </p:nvGrpSpPr>
        <p:grpSpPr>
          <a:xfrm>
            <a:off x="4942777" y="5514317"/>
            <a:ext cx="2747697" cy="802693"/>
            <a:chOff x="4853092" y="5477412"/>
            <a:chExt cx="2747697" cy="802693"/>
          </a:xfrm>
        </p:grpSpPr>
        <p:sp>
          <p:nvSpPr>
            <p:cNvPr id="32" name="TextBox 31">
              <a:extLst>
                <a:ext uri="{FF2B5EF4-FFF2-40B4-BE49-F238E27FC236}">
                  <a16:creationId xmlns:a16="http://schemas.microsoft.com/office/drawing/2014/main" id="{512585EB-0EFE-6AC8-DF4B-3BBF184EE7C9}"/>
                </a:ext>
              </a:extLst>
            </p:cNvPr>
            <p:cNvSpPr txBox="1"/>
            <p:nvPr/>
          </p:nvSpPr>
          <p:spPr>
            <a:xfrm>
              <a:off x="5244307" y="5477412"/>
              <a:ext cx="1860668" cy="215444"/>
            </a:xfrm>
            <a:prstGeom prst="rect">
              <a:avLst/>
            </a:prstGeom>
            <a:noFill/>
          </p:spPr>
          <p:txBody>
            <a:bodyPr wrap="square" lIns="0" tIns="0" rIns="0" bIns="0" rtlCol="0">
              <a:spAutoFit/>
            </a:bodyPr>
            <a:lstStyle/>
            <a:p>
              <a:pPr algn="ctr"/>
              <a:r>
                <a:rPr lang="en-IN" sz="1400" b="1" dirty="0">
                  <a:latin typeface="Arno Pro Smbd Caption" panose="02020702040506020403" pitchFamily="18" charset="0"/>
                </a:rPr>
                <a:t>Integrity</a:t>
              </a:r>
            </a:p>
          </p:txBody>
        </p:sp>
        <p:sp>
          <p:nvSpPr>
            <p:cNvPr id="33" name="TextBox 32">
              <a:extLst>
                <a:ext uri="{FF2B5EF4-FFF2-40B4-BE49-F238E27FC236}">
                  <a16:creationId xmlns:a16="http://schemas.microsoft.com/office/drawing/2014/main" id="{3B33C7A7-6B51-9011-D806-2A1923FB6652}"/>
                </a:ext>
              </a:extLst>
            </p:cNvPr>
            <p:cNvSpPr txBox="1"/>
            <p:nvPr/>
          </p:nvSpPr>
          <p:spPr>
            <a:xfrm>
              <a:off x="4853092" y="5772274"/>
              <a:ext cx="2747697" cy="507831"/>
            </a:xfrm>
            <a:prstGeom prst="rect">
              <a:avLst/>
            </a:prstGeom>
            <a:noFill/>
          </p:spPr>
          <p:txBody>
            <a:bodyPr wrap="square" lIns="0" tIns="0" rIns="0" bIns="0" rtlCol="0">
              <a:spAutoFit/>
            </a:bodyPr>
            <a:lstStyle/>
            <a:p>
              <a:pPr lvl="0" algn="ctr"/>
              <a:r>
                <a:rPr lang="en-IN" sz="1100" dirty="0">
                  <a:latin typeface="Roboto Medium" panose="02000000000000000000" pitchFamily="2" charset="0"/>
                  <a:ea typeface="Roboto Medium" panose="02000000000000000000" pitchFamily="2" charset="0"/>
                </a:rPr>
                <a:t>It uses consensus algorithm  which ensures that there is only one valid copy of the data that is shared by all nodes</a:t>
              </a:r>
            </a:p>
          </p:txBody>
        </p:sp>
      </p:grpSp>
      <p:grpSp>
        <p:nvGrpSpPr>
          <p:cNvPr id="34" name="Group 33">
            <a:extLst>
              <a:ext uri="{FF2B5EF4-FFF2-40B4-BE49-F238E27FC236}">
                <a16:creationId xmlns:a16="http://schemas.microsoft.com/office/drawing/2014/main" id="{857B57E7-0D65-9EB4-56C0-7F0A20815902}"/>
              </a:ext>
            </a:extLst>
          </p:cNvPr>
          <p:cNvGrpSpPr/>
          <p:nvPr/>
        </p:nvGrpSpPr>
        <p:grpSpPr>
          <a:xfrm>
            <a:off x="4317279" y="1635622"/>
            <a:ext cx="2456150" cy="3882622"/>
            <a:chOff x="4230079" y="2143622"/>
            <a:chExt cx="2456150" cy="3882622"/>
          </a:xfrm>
        </p:grpSpPr>
        <p:sp>
          <p:nvSpPr>
            <p:cNvPr id="35" name="Freeform: Shape 84">
              <a:extLst>
                <a:ext uri="{FF2B5EF4-FFF2-40B4-BE49-F238E27FC236}">
                  <a16:creationId xmlns:a16="http://schemas.microsoft.com/office/drawing/2014/main" id="{0C2241E8-6F81-9F8F-2384-3332B084AAB6}"/>
                </a:ext>
              </a:extLst>
            </p:cNvPr>
            <p:cNvSpPr>
              <a:spLocks noChangeArrowheads="1"/>
            </p:cNvSpPr>
            <p:nvPr/>
          </p:nvSpPr>
          <p:spPr bwMode="auto">
            <a:xfrm>
              <a:off x="4230079" y="2143622"/>
              <a:ext cx="1896673" cy="3299336"/>
            </a:xfrm>
            <a:custGeom>
              <a:avLst/>
              <a:gdLst>
                <a:gd name="connsiteX0" fmla="*/ 0 w 1896673"/>
                <a:gd name="connsiteY0" fmla="*/ 0 h 3299336"/>
                <a:gd name="connsiteX1" fmla="*/ 148136 w 1896673"/>
                <a:gd name="connsiteY1" fmla="*/ 0 h 3299336"/>
                <a:gd name="connsiteX2" fmla="*/ 148797 w 1896673"/>
                <a:gd name="connsiteY2" fmla="*/ 55551 h 3299336"/>
                <a:gd name="connsiteX3" fmla="*/ 156072 w 1896673"/>
                <a:gd name="connsiteY3" fmla="*/ 167976 h 3299336"/>
                <a:gd name="connsiteX4" fmla="*/ 169298 w 1896673"/>
                <a:gd name="connsiteY4" fmla="*/ 280400 h 3299336"/>
                <a:gd name="connsiteX5" fmla="*/ 191122 w 1896673"/>
                <a:gd name="connsiteY5" fmla="*/ 391503 h 3299336"/>
                <a:gd name="connsiteX6" fmla="*/ 220220 w 1896673"/>
                <a:gd name="connsiteY6" fmla="*/ 502605 h 3299336"/>
                <a:gd name="connsiteX7" fmla="*/ 257254 w 1896673"/>
                <a:gd name="connsiteY7" fmla="*/ 612384 h 3299336"/>
                <a:gd name="connsiteX8" fmla="*/ 300901 w 1896673"/>
                <a:gd name="connsiteY8" fmla="*/ 719518 h 3299336"/>
                <a:gd name="connsiteX9" fmla="*/ 353146 w 1896673"/>
                <a:gd name="connsiteY9" fmla="*/ 825330 h 3299336"/>
                <a:gd name="connsiteX10" fmla="*/ 382244 w 1896673"/>
                <a:gd name="connsiteY10" fmla="*/ 877574 h 3299336"/>
                <a:gd name="connsiteX11" fmla="*/ 412665 w 1896673"/>
                <a:gd name="connsiteY11" fmla="*/ 929819 h 3299336"/>
                <a:gd name="connsiteX12" fmla="*/ 480120 w 1896673"/>
                <a:gd name="connsiteY12" fmla="*/ 1028356 h 3299336"/>
                <a:gd name="connsiteX13" fmla="*/ 551542 w 1896673"/>
                <a:gd name="connsiteY13" fmla="*/ 1122264 h 3299336"/>
                <a:gd name="connsiteX14" fmla="*/ 628917 w 1896673"/>
                <a:gd name="connsiteY14" fmla="*/ 1208897 h 3299336"/>
                <a:gd name="connsiteX15" fmla="*/ 712244 w 1896673"/>
                <a:gd name="connsiteY15" fmla="*/ 1290239 h 3299336"/>
                <a:gd name="connsiteX16" fmla="*/ 798877 w 1896673"/>
                <a:gd name="connsiteY16" fmla="*/ 1364969 h 3299336"/>
                <a:gd name="connsiteX17" fmla="*/ 890139 w 1896673"/>
                <a:gd name="connsiteY17" fmla="*/ 1433085 h 3299336"/>
                <a:gd name="connsiteX18" fmla="*/ 985370 w 1896673"/>
                <a:gd name="connsiteY18" fmla="*/ 1495911 h 3299336"/>
                <a:gd name="connsiteX19" fmla="*/ 1083246 w 1896673"/>
                <a:gd name="connsiteY19" fmla="*/ 1551462 h 3299336"/>
                <a:gd name="connsiteX20" fmla="*/ 1185089 w 1896673"/>
                <a:gd name="connsiteY20" fmla="*/ 1600400 h 3299336"/>
                <a:gd name="connsiteX21" fmla="*/ 1289578 w 1896673"/>
                <a:gd name="connsiteY21" fmla="*/ 1642724 h 3299336"/>
                <a:gd name="connsiteX22" fmla="*/ 1396051 w 1896673"/>
                <a:gd name="connsiteY22" fmla="*/ 1678436 h 3299336"/>
                <a:gd name="connsiteX23" fmla="*/ 1505169 w 1896673"/>
                <a:gd name="connsiteY23" fmla="*/ 1706872 h 3299336"/>
                <a:gd name="connsiteX24" fmla="*/ 1615610 w 1896673"/>
                <a:gd name="connsiteY24" fmla="*/ 1728696 h 3299336"/>
                <a:gd name="connsiteX25" fmla="*/ 1726712 w 1896673"/>
                <a:gd name="connsiteY25" fmla="*/ 1743245 h 3299336"/>
                <a:gd name="connsiteX26" fmla="*/ 1840459 w 1896673"/>
                <a:gd name="connsiteY26" fmla="*/ 1751181 h 3299336"/>
                <a:gd name="connsiteX27" fmla="*/ 1847073 w 1896673"/>
                <a:gd name="connsiteY27" fmla="*/ 1751181 h 3299336"/>
                <a:gd name="connsiteX28" fmla="*/ 1847073 w 1896673"/>
                <a:gd name="connsiteY28" fmla="*/ 1749858 h 3299336"/>
                <a:gd name="connsiteX29" fmla="*/ 1896673 w 1896673"/>
                <a:gd name="connsiteY29" fmla="*/ 1749858 h 3299336"/>
                <a:gd name="connsiteX30" fmla="*/ 1896673 w 1896673"/>
                <a:gd name="connsiteY30" fmla="*/ 3299336 h 3299336"/>
                <a:gd name="connsiteX31" fmla="*/ 1847073 w 1896673"/>
                <a:gd name="connsiteY31" fmla="*/ 3299336 h 3299336"/>
                <a:gd name="connsiteX32" fmla="*/ 1847073 w 1896673"/>
                <a:gd name="connsiteY32" fmla="*/ 1899574 h 3299336"/>
                <a:gd name="connsiteX33" fmla="*/ 1835169 w 1896673"/>
                <a:gd name="connsiteY33" fmla="*/ 1899318 h 3299336"/>
                <a:gd name="connsiteX34" fmla="*/ 1713486 w 1896673"/>
                <a:gd name="connsiteY34" fmla="*/ 1890720 h 3299336"/>
                <a:gd name="connsiteX35" fmla="*/ 1591802 w 1896673"/>
                <a:gd name="connsiteY35" fmla="*/ 1875510 h 3299336"/>
                <a:gd name="connsiteX36" fmla="*/ 1471442 w 1896673"/>
                <a:gd name="connsiteY36" fmla="*/ 1851702 h 3299336"/>
                <a:gd name="connsiteX37" fmla="*/ 1354388 w 1896673"/>
                <a:gd name="connsiteY37" fmla="*/ 1820620 h 3299336"/>
                <a:gd name="connsiteX38" fmla="*/ 1238656 w 1896673"/>
                <a:gd name="connsiteY38" fmla="*/ 1782264 h 3299336"/>
                <a:gd name="connsiteX39" fmla="*/ 1125570 w 1896673"/>
                <a:gd name="connsiteY39" fmla="*/ 1735971 h 3299336"/>
                <a:gd name="connsiteX40" fmla="*/ 1014468 w 1896673"/>
                <a:gd name="connsiteY40" fmla="*/ 1682403 h 3299336"/>
                <a:gd name="connsiteX41" fmla="*/ 907334 w 1896673"/>
                <a:gd name="connsiteY41" fmla="*/ 1622884 h 3299336"/>
                <a:gd name="connsiteX42" fmla="*/ 804829 w 1896673"/>
                <a:gd name="connsiteY42" fmla="*/ 1554768 h 3299336"/>
                <a:gd name="connsiteX43" fmla="*/ 704969 w 1896673"/>
                <a:gd name="connsiteY43" fmla="*/ 1480700 h 3299336"/>
                <a:gd name="connsiteX44" fmla="*/ 611061 w 1896673"/>
                <a:gd name="connsiteY44" fmla="*/ 1400019 h 3299336"/>
                <a:gd name="connsiteX45" fmla="*/ 521783 w 1896673"/>
                <a:gd name="connsiteY45" fmla="*/ 1311402 h 3299336"/>
                <a:gd name="connsiteX46" fmla="*/ 437795 w 1896673"/>
                <a:gd name="connsiteY46" fmla="*/ 1217494 h 3299336"/>
                <a:gd name="connsiteX47" fmla="*/ 359098 w 1896673"/>
                <a:gd name="connsiteY47" fmla="*/ 1116312 h 3299336"/>
                <a:gd name="connsiteX48" fmla="*/ 287014 w 1896673"/>
                <a:gd name="connsiteY48" fmla="*/ 1007855 h 3299336"/>
                <a:gd name="connsiteX49" fmla="*/ 253286 w 1896673"/>
                <a:gd name="connsiteY49" fmla="*/ 952304 h 3299336"/>
                <a:gd name="connsiteX50" fmla="*/ 221543 w 1896673"/>
                <a:gd name="connsiteY50" fmla="*/ 896091 h 3299336"/>
                <a:gd name="connsiteX51" fmla="*/ 165330 w 1896673"/>
                <a:gd name="connsiteY51" fmla="*/ 781021 h 3299336"/>
                <a:gd name="connsiteX52" fmla="*/ 117054 w 1896673"/>
                <a:gd name="connsiteY52" fmla="*/ 663306 h 3299336"/>
                <a:gd name="connsiteX53" fmla="*/ 78036 w 1896673"/>
                <a:gd name="connsiteY53" fmla="*/ 544929 h 3299336"/>
                <a:gd name="connsiteX54" fmla="*/ 46292 w 1896673"/>
                <a:gd name="connsiteY54" fmla="*/ 425230 h 3299336"/>
                <a:gd name="connsiteX55" fmla="*/ 23146 w 1896673"/>
                <a:gd name="connsiteY55" fmla="*/ 303547 h 3299336"/>
                <a:gd name="connsiteX56" fmla="*/ 7274 w 1896673"/>
                <a:gd name="connsiteY56" fmla="*/ 182525 h 3299336"/>
                <a:gd name="connsiteX57" fmla="*/ 661 w 1896673"/>
                <a:gd name="connsiteY57" fmla="*/ 60842 h 329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896673" h="3299336">
                  <a:moveTo>
                    <a:pt x="0" y="0"/>
                  </a:moveTo>
                  <a:lnTo>
                    <a:pt x="148136" y="0"/>
                  </a:lnTo>
                  <a:lnTo>
                    <a:pt x="148797" y="55551"/>
                  </a:lnTo>
                  <a:lnTo>
                    <a:pt x="156072" y="167976"/>
                  </a:lnTo>
                  <a:lnTo>
                    <a:pt x="169298" y="280400"/>
                  </a:lnTo>
                  <a:lnTo>
                    <a:pt x="191122" y="391503"/>
                  </a:lnTo>
                  <a:lnTo>
                    <a:pt x="220220" y="502605"/>
                  </a:lnTo>
                  <a:lnTo>
                    <a:pt x="257254" y="612384"/>
                  </a:lnTo>
                  <a:lnTo>
                    <a:pt x="300901" y="719518"/>
                  </a:lnTo>
                  <a:lnTo>
                    <a:pt x="353146" y="825330"/>
                  </a:lnTo>
                  <a:lnTo>
                    <a:pt x="382244" y="877574"/>
                  </a:lnTo>
                  <a:lnTo>
                    <a:pt x="412665" y="929819"/>
                  </a:lnTo>
                  <a:lnTo>
                    <a:pt x="480120" y="1028356"/>
                  </a:lnTo>
                  <a:lnTo>
                    <a:pt x="551542" y="1122264"/>
                  </a:lnTo>
                  <a:lnTo>
                    <a:pt x="628917" y="1208897"/>
                  </a:lnTo>
                  <a:lnTo>
                    <a:pt x="712244" y="1290239"/>
                  </a:lnTo>
                  <a:lnTo>
                    <a:pt x="798877" y="1364969"/>
                  </a:lnTo>
                  <a:lnTo>
                    <a:pt x="890139" y="1433085"/>
                  </a:lnTo>
                  <a:lnTo>
                    <a:pt x="985370" y="1495911"/>
                  </a:lnTo>
                  <a:lnTo>
                    <a:pt x="1083246" y="1551462"/>
                  </a:lnTo>
                  <a:lnTo>
                    <a:pt x="1185089" y="1600400"/>
                  </a:lnTo>
                  <a:lnTo>
                    <a:pt x="1289578" y="1642724"/>
                  </a:lnTo>
                  <a:lnTo>
                    <a:pt x="1396051" y="1678436"/>
                  </a:lnTo>
                  <a:lnTo>
                    <a:pt x="1505169" y="1706872"/>
                  </a:lnTo>
                  <a:lnTo>
                    <a:pt x="1615610" y="1728696"/>
                  </a:lnTo>
                  <a:lnTo>
                    <a:pt x="1726712" y="1743245"/>
                  </a:lnTo>
                  <a:lnTo>
                    <a:pt x="1840459" y="1751181"/>
                  </a:lnTo>
                  <a:lnTo>
                    <a:pt x="1847073" y="1751181"/>
                  </a:lnTo>
                  <a:lnTo>
                    <a:pt x="1847073" y="1749858"/>
                  </a:lnTo>
                  <a:lnTo>
                    <a:pt x="1896673" y="1749858"/>
                  </a:lnTo>
                  <a:lnTo>
                    <a:pt x="1896673" y="3299336"/>
                  </a:lnTo>
                  <a:lnTo>
                    <a:pt x="1847073" y="3299336"/>
                  </a:lnTo>
                  <a:lnTo>
                    <a:pt x="1847073" y="1899574"/>
                  </a:lnTo>
                  <a:lnTo>
                    <a:pt x="1835169" y="1899318"/>
                  </a:lnTo>
                  <a:lnTo>
                    <a:pt x="1713486" y="1890720"/>
                  </a:lnTo>
                  <a:lnTo>
                    <a:pt x="1591802" y="1875510"/>
                  </a:lnTo>
                  <a:lnTo>
                    <a:pt x="1471442" y="1851702"/>
                  </a:lnTo>
                  <a:lnTo>
                    <a:pt x="1354388" y="1820620"/>
                  </a:lnTo>
                  <a:lnTo>
                    <a:pt x="1238656" y="1782264"/>
                  </a:lnTo>
                  <a:lnTo>
                    <a:pt x="1125570" y="1735971"/>
                  </a:lnTo>
                  <a:lnTo>
                    <a:pt x="1014468" y="1682403"/>
                  </a:lnTo>
                  <a:lnTo>
                    <a:pt x="907334" y="1622884"/>
                  </a:lnTo>
                  <a:lnTo>
                    <a:pt x="804829" y="1554768"/>
                  </a:lnTo>
                  <a:lnTo>
                    <a:pt x="704969" y="1480700"/>
                  </a:lnTo>
                  <a:lnTo>
                    <a:pt x="611061" y="1400019"/>
                  </a:lnTo>
                  <a:lnTo>
                    <a:pt x="521783" y="1311402"/>
                  </a:lnTo>
                  <a:lnTo>
                    <a:pt x="437795" y="1217494"/>
                  </a:lnTo>
                  <a:lnTo>
                    <a:pt x="359098" y="1116312"/>
                  </a:lnTo>
                  <a:lnTo>
                    <a:pt x="287014" y="1007855"/>
                  </a:lnTo>
                  <a:lnTo>
                    <a:pt x="253286" y="952304"/>
                  </a:lnTo>
                  <a:lnTo>
                    <a:pt x="221543" y="896091"/>
                  </a:lnTo>
                  <a:lnTo>
                    <a:pt x="165330" y="781021"/>
                  </a:lnTo>
                  <a:lnTo>
                    <a:pt x="117054" y="663306"/>
                  </a:lnTo>
                  <a:lnTo>
                    <a:pt x="78036" y="544929"/>
                  </a:lnTo>
                  <a:lnTo>
                    <a:pt x="46292" y="425230"/>
                  </a:lnTo>
                  <a:lnTo>
                    <a:pt x="23146" y="303547"/>
                  </a:lnTo>
                  <a:lnTo>
                    <a:pt x="7274" y="182525"/>
                  </a:lnTo>
                  <a:lnTo>
                    <a:pt x="661" y="60842"/>
                  </a:lnTo>
                  <a:close/>
                </a:path>
              </a:pathLst>
            </a:custGeom>
            <a:solidFill>
              <a:schemeClr val="accent3">
                <a:lumMod val="75000"/>
              </a:schemeClr>
            </a:solidFill>
            <a:ln>
              <a:noFill/>
            </a:ln>
            <a:effectLst>
              <a:outerShdw blurRad="63500" sx="102000" sy="102000" algn="ctr" rotWithShape="0">
                <a:prstClr val="black">
                  <a:alpha val="40000"/>
                </a:prstClr>
              </a:outerShdw>
            </a:effectLst>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bodyPr>
            <a:lstStyle/>
            <a:p>
              <a:endParaRPr lang="en-US" sz="1400"/>
            </a:p>
          </p:txBody>
        </p:sp>
        <p:sp>
          <p:nvSpPr>
            <p:cNvPr id="36" name="Freeform 72">
              <a:extLst>
                <a:ext uri="{FF2B5EF4-FFF2-40B4-BE49-F238E27FC236}">
                  <a16:creationId xmlns:a16="http://schemas.microsoft.com/office/drawing/2014/main" id="{5239047D-5BFA-F056-995A-0A1E0AD96A0E}"/>
                </a:ext>
              </a:extLst>
            </p:cNvPr>
            <p:cNvSpPr>
              <a:spLocks/>
            </p:cNvSpPr>
            <p:nvPr/>
          </p:nvSpPr>
          <p:spPr bwMode="auto">
            <a:xfrm>
              <a:off x="5507753" y="4845784"/>
              <a:ext cx="1178476" cy="1180460"/>
            </a:xfrm>
            <a:prstGeom prst="ellipse">
              <a:avLst/>
            </a:prstGeom>
            <a:solidFill>
              <a:schemeClr val="accent3">
                <a:lumMod val="75000"/>
              </a:schemeClr>
            </a:solidFill>
            <a:ln>
              <a:noFill/>
            </a:ln>
            <a:effectLst>
              <a:outerShdw blurRad="63500" sx="102000" sy="102000" algn="ctr" rotWithShape="0">
                <a:prstClr val="black">
                  <a:alpha val="40000"/>
                </a:prstClr>
              </a:outerShdw>
            </a:effectLst>
            <a:scene3d>
              <a:camera prst="orthographicFront"/>
              <a:lightRig rig="threePt" dir="t"/>
            </a:scene3d>
            <a:sp3d>
              <a:bevelT w="38100"/>
              <a:bevelB w="38100"/>
            </a:sp3d>
          </p:spPr>
          <p:txBody>
            <a:bodyPr vert="horz" wrap="square" lIns="91440" tIns="45720" rIns="91440" bIns="45720" numCol="1" anchor="t" anchorCtr="0" compatLnSpc="1">
              <a:prstTxWarp prst="textNoShape">
                <a:avLst/>
              </a:prstTxWarp>
            </a:bodyPr>
            <a:lstStyle/>
            <a:p>
              <a:endParaRPr lang="en-US" sz="1400"/>
            </a:p>
          </p:txBody>
        </p:sp>
      </p:grpSp>
      <p:pic>
        <p:nvPicPr>
          <p:cNvPr id="37" name="Picture 36">
            <a:extLst>
              <a:ext uri="{FF2B5EF4-FFF2-40B4-BE49-F238E27FC236}">
                <a16:creationId xmlns:a16="http://schemas.microsoft.com/office/drawing/2014/main" id="{AE49BED4-A2D1-DD56-1F58-62AC64695DE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08938" y="4432071"/>
            <a:ext cx="921471" cy="1036655"/>
          </a:xfrm>
          <a:prstGeom prst="rect">
            <a:avLst/>
          </a:prstGeom>
        </p:spPr>
      </p:pic>
      <p:pic>
        <p:nvPicPr>
          <p:cNvPr id="38" name="Graphic 37" descr="Connections with solid fill">
            <a:extLst>
              <a:ext uri="{FF2B5EF4-FFF2-40B4-BE49-F238E27FC236}">
                <a16:creationId xmlns:a16="http://schemas.microsoft.com/office/drawing/2014/main" id="{3082DA0C-4A15-F903-DE66-EA0E6892B9D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628722" y="2899231"/>
            <a:ext cx="914400" cy="914400"/>
          </a:xfrm>
          <a:prstGeom prst="rect">
            <a:avLst/>
          </a:prstGeom>
        </p:spPr>
      </p:pic>
      <p:pic>
        <p:nvPicPr>
          <p:cNvPr id="39" name="Graphic 38" descr="Shield Tick with solid fill">
            <a:extLst>
              <a:ext uri="{FF2B5EF4-FFF2-40B4-BE49-F238E27FC236}">
                <a16:creationId xmlns:a16="http://schemas.microsoft.com/office/drawing/2014/main" id="{DC850904-93EE-D4FD-849E-62216FDE925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007942" y="4164291"/>
            <a:ext cx="914400" cy="914400"/>
          </a:xfrm>
          <a:prstGeom prst="rect">
            <a:avLst/>
          </a:prstGeom>
        </p:spPr>
      </p:pic>
      <p:pic>
        <p:nvPicPr>
          <p:cNvPr id="40" name="Graphic 39" descr="Handshake with solid fill">
            <a:extLst>
              <a:ext uri="{FF2B5EF4-FFF2-40B4-BE49-F238E27FC236}">
                <a16:creationId xmlns:a16="http://schemas.microsoft.com/office/drawing/2014/main" id="{A1F38F19-E6DB-9A8E-571E-49C6A33760B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532160" y="4241247"/>
            <a:ext cx="738977" cy="738977"/>
          </a:xfrm>
          <a:prstGeom prst="rect">
            <a:avLst/>
          </a:prstGeom>
        </p:spPr>
      </p:pic>
      <p:pic>
        <p:nvPicPr>
          <p:cNvPr id="41" name="Graphic 40" descr="Checkmark with solid fill">
            <a:extLst>
              <a:ext uri="{FF2B5EF4-FFF2-40B4-BE49-F238E27FC236}">
                <a16:creationId xmlns:a16="http://schemas.microsoft.com/office/drawing/2014/main" id="{4B86CC10-E1B9-E923-88F6-805600669CD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834384" y="2982469"/>
            <a:ext cx="914400" cy="914400"/>
          </a:xfrm>
          <a:prstGeom prst="rect">
            <a:avLst/>
          </a:prstGeom>
        </p:spPr>
      </p:pic>
      <p:pic>
        <p:nvPicPr>
          <p:cNvPr id="42" name="Picture 8" descr="Blockchain - Free security icons">
            <a:extLst>
              <a:ext uri="{FF2B5EF4-FFF2-40B4-BE49-F238E27FC236}">
                <a16:creationId xmlns:a16="http://schemas.microsoft.com/office/drawing/2014/main" id="{D29445FB-E63F-C2CC-6B26-7DC88B7DF4C6}"/>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5590140" y="1027234"/>
            <a:ext cx="1216775" cy="1216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885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extLst>
              <a:ext uri="{BEBA8EAE-BF5A-486C-A8C5-ECC9F3942E4B}">
                <a14:imgProps xmlns:a14="http://schemas.microsoft.com/office/drawing/2010/main">
                  <a14:imgLayer r:embed="rId3">
                    <a14:imgEffect>
                      <a14:brightnessContrast bright="3000"/>
                    </a14:imgEffect>
                  </a14:imgLayer>
                </a14:imgProps>
              </a:ext>
            </a:extLst>
          </a:blip>
          <a:srcRect/>
          <a:stretch>
            <a:fillRect l="1000" t="-1000" r="1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B0A68D-5828-291E-58A4-16B8FD6E11D4}"/>
              </a:ext>
            </a:extLst>
          </p:cNvPr>
          <p:cNvSpPr>
            <a:spLocks noGrp="1"/>
          </p:cNvSpPr>
          <p:nvPr>
            <p:ph idx="1"/>
          </p:nvPr>
        </p:nvSpPr>
        <p:spPr>
          <a:xfrm>
            <a:off x="5196840" y="1275922"/>
            <a:ext cx="6240780" cy="4591209"/>
          </a:xfrm>
        </p:spPr>
        <p:txBody>
          <a:bodyPr/>
          <a:lstStyle/>
          <a:p>
            <a:pPr marL="0" indent="0">
              <a:buNone/>
            </a:pPr>
            <a:r>
              <a:rPr lang="en-IN" sz="2000" dirty="0">
                <a:effectLst/>
                <a:latin typeface="Times New Roman" panose="02020603050405020304" pitchFamily="18" charset="0"/>
                <a:ea typeface="Times New Roman" panose="02020603050405020304" pitchFamily="18" charset="0"/>
              </a:rPr>
              <a:t>“Academic credential verification using Blockchain” focuses on checking the authenticity and integrity of the academic credential that have been issued by the University in an optimal and efficient way. it allows the recruiters to verify the credentials of job applicant faster by removing the third party (University) and thus reducing the time delay and making the verification process much more efficient. This will lead to a smooth credential verification and solve the problem of fake academic credential in order to get a job or admission in a university.</a:t>
            </a:r>
          </a:p>
          <a:p>
            <a:endParaRPr lang="en-IN" dirty="0"/>
          </a:p>
        </p:txBody>
      </p:sp>
      <p:sp>
        <p:nvSpPr>
          <p:cNvPr id="4" name="Slide Number Placeholder 3">
            <a:extLst>
              <a:ext uri="{FF2B5EF4-FFF2-40B4-BE49-F238E27FC236}">
                <a16:creationId xmlns:a16="http://schemas.microsoft.com/office/drawing/2014/main" id="{425663A7-AEFE-4BD8-7B07-C17652BCDA52}"/>
              </a:ext>
            </a:extLst>
          </p:cNvPr>
          <p:cNvSpPr>
            <a:spLocks noGrp="1"/>
          </p:cNvSpPr>
          <p:nvPr>
            <p:ph type="sldNum" sz="quarter" idx="12"/>
          </p:nvPr>
        </p:nvSpPr>
        <p:spPr/>
        <p:txBody>
          <a:bodyPr/>
          <a:lstStyle/>
          <a:p>
            <a:fld id="{BDCDBBEF-AA6C-4BA6-85B2-A17D7F280E38}" type="slidenum">
              <a:rPr lang="en-US" smtClean="0"/>
              <a:pPr/>
              <a:t>5</a:t>
            </a:fld>
            <a:endParaRPr lang="en-US" dirty="0"/>
          </a:p>
        </p:txBody>
      </p:sp>
      <p:pic>
        <p:nvPicPr>
          <p:cNvPr id="2052" name="Picture 4" descr="Ethereum Images | Free Vectors, Stock Photos &amp; PSD">
            <a:extLst>
              <a:ext uri="{FF2B5EF4-FFF2-40B4-BE49-F238E27FC236}">
                <a16:creationId xmlns:a16="http://schemas.microsoft.com/office/drawing/2014/main" id="{1E91D9AD-2A8B-B1A8-5AC1-7A9CDABD7C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6431" y="1820985"/>
            <a:ext cx="3221671" cy="224086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575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Formulation</a:t>
            </a:r>
          </a:p>
        </p:txBody>
      </p:sp>
      <p:sp>
        <p:nvSpPr>
          <p:cNvPr id="3" name="Content Placeholder 2"/>
          <p:cNvSpPr>
            <a:spLocks noGrp="1"/>
          </p:cNvSpPr>
          <p:nvPr>
            <p:ph idx="1"/>
          </p:nvPr>
        </p:nvSpPr>
        <p:spPr/>
        <p:txBody>
          <a:bodyPr>
            <a:normAutofit fontScale="85000" lnSpcReduction="10000"/>
          </a:bodyPr>
          <a:lstStyle/>
          <a:p>
            <a:r>
              <a:rPr lang="en-IN" sz="2000" dirty="0">
                <a:effectLst/>
                <a:latin typeface="Times New Roman" panose="02020603050405020304" pitchFamily="18" charset="0"/>
                <a:ea typeface="Times New Roman" panose="02020603050405020304" pitchFamily="18" charset="0"/>
              </a:rPr>
              <a:t>Education acts as a soul in the overall societal development, in one way or the other. Aspirants, who gain their degrees genuinely, will help society with their knowledge and skills. But, on the other side of the coin, the problem of fake certificates is alarming and worrying. It has been prevalent in different forms from paper-based dummy certificates to replicas backed with database tampering and has increased to astronomic levels in this digital era. </a:t>
            </a:r>
          </a:p>
          <a:p>
            <a:pPr marL="0" indent="0">
              <a:buNone/>
            </a:pPr>
            <a:endParaRPr lang="en-IN" sz="2000" dirty="0">
              <a:effectLst/>
              <a:latin typeface="Times New Roman" panose="02020603050405020304" pitchFamily="18" charset="0"/>
              <a:ea typeface="Times New Roman" panose="02020603050405020304" pitchFamily="18" charset="0"/>
            </a:endParaRPr>
          </a:p>
          <a:p>
            <a:r>
              <a:rPr lang="en-IN" sz="2000" dirty="0">
                <a:effectLst/>
                <a:latin typeface="Times New Roman" panose="02020603050405020304" pitchFamily="18" charset="0"/>
                <a:ea typeface="Times New Roman" panose="02020603050405020304" pitchFamily="18" charset="0"/>
              </a:rPr>
              <a:t>The proposed system makes sure that the certificates, once verified, can be present online in an immutable form for further reference and provides a tamper-proof concealment to the existing certification system. To confirm the credibility of the proposed method, a prototype of blockchain-based credential securing and verification system is developed in </a:t>
            </a:r>
            <a:r>
              <a:rPr lang="en-IN" sz="2000" dirty="0" err="1">
                <a:effectLst/>
                <a:latin typeface="Times New Roman" panose="02020603050405020304" pitchFamily="18" charset="0"/>
                <a:ea typeface="Times New Roman" panose="02020603050405020304" pitchFamily="18" charset="0"/>
              </a:rPr>
              <a:t>ethereum</a:t>
            </a:r>
            <a:r>
              <a:rPr lang="en-IN" sz="2000" dirty="0">
                <a:effectLst/>
                <a:latin typeface="Times New Roman" panose="02020603050405020304" pitchFamily="18" charset="0"/>
                <a:ea typeface="Times New Roman" panose="02020603050405020304" pitchFamily="18" charset="0"/>
              </a:rPr>
              <a:t> test network. The implementation and test results show that it is a secure and feasible solution to online credential management system.</a:t>
            </a:r>
          </a:p>
          <a:p>
            <a:pPr marL="0" indent="0">
              <a:buNone/>
            </a:pP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6</a:t>
            </a:fld>
            <a:endParaRPr lang="en-US"/>
          </a:p>
        </p:txBody>
      </p:sp>
    </p:spTree>
    <p:extLst>
      <p:ext uri="{BB962C8B-B14F-4D97-AF65-F5344CB8AC3E}">
        <p14:creationId xmlns:p14="http://schemas.microsoft.com/office/powerpoint/2010/main" val="4093034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 </a:t>
            </a:r>
            <a:r>
              <a:rPr lang="en-US"/>
              <a:t>of the Work</a:t>
            </a:r>
            <a:endParaRPr lang="en-US" dirty="0"/>
          </a:p>
        </p:txBody>
      </p:sp>
      <p:sp>
        <p:nvSpPr>
          <p:cNvPr id="3" name="Content Placeholder 2"/>
          <p:cNvSpPr>
            <a:spLocks noGrp="1"/>
          </p:cNvSpPr>
          <p:nvPr>
            <p:ph idx="1"/>
          </p:nvPr>
        </p:nvSpPr>
        <p:spPr/>
        <p:txBody>
          <a:bodyPr/>
          <a:lstStyle/>
          <a:p>
            <a:pPr marL="0" indent="0">
              <a:lnSpc>
                <a:spcPct val="150000"/>
              </a:lnSpc>
              <a:buNone/>
            </a:pPr>
            <a:r>
              <a:rPr lang="en-IN" sz="1800" dirty="0">
                <a:latin typeface="Times New Roman" panose="02020603050405020304" pitchFamily="18" charset="0"/>
                <a:ea typeface="Times New Roman" panose="02020603050405020304" pitchFamily="18" charset="0"/>
              </a:rPr>
              <a:t>The objective is to automate the process  of verification of academic credential by exploiting the immutable property of blockchain. </a:t>
            </a:r>
            <a:r>
              <a:rPr lang="en-IN" sz="1800" dirty="0">
                <a:effectLst/>
                <a:latin typeface="Times New Roman" panose="02020603050405020304" pitchFamily="18" charset="0"/>
                <a:ea typeface="Times New Roman" panose="02020603050405020304" pitchFamily="18" charset="0"/>
              </a:rPr>
              <a:t>The proposed system focuses on checking the authenticity and integrity of the academic credential that have been issued by the University in an optimal and efficient way. it allows the recruiters to verify the credentials of job applicant faster by removing the third party (University) and thus reducing the time delay and making the verification process much more efficient. This will lead to a smooth credential verification and solve the problem of fake academic credential in order to get a job or admission in a university.</a:t>
            </a:r>
          </a:p>
          <a:p>
            <a:pPr marL="0" indent="0">
              <a:buNone/>
            </a:pP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7</a:t>
            </a:fld>
            <a:endParaRPr lang="en-US"/>
          </a:p>
        </p:txBody>
      </p:sp>
    </p:spTree>
    <p:extLst>
      <p:ext uri="{BB962C8B-B14F-4D97-AF65-F5344CB8AC3E}">
        <p14:creationId xmlns:p14="http://schemas.microsoft.com/office/powerpoint/2010/main" val="474965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Methodology used</a:t>
            </a:r>
          </a:p>
        </p:txBody>
      </p:sp>
      <p:sp>
        <p:nvSpPr>
          <p:cNvPr id="4" name="Slide Number Placeholder 3"/>
          <p:cNvSpPr>
            <a:spLocks noGrp="1"/>
          </p:cNvSpPr>
          <p:nvPr>
            <p:ph type="sldNum" sz="quarter" idx="12"/>
          </p:nvPr>
        </p:nvSpPr>
        <p:spPr/>
        <p:txBody>
          <a:bodyPr/>
          <a:lstStyle/>
          <a:p>
            <a:fld id="{BDCDBBEF-AA6C-4BA6-85B2-A17D7F280E38}" type="slidenum">
              <a:rPr lang="en-US" smtClean="0"/>
              <a:pPr/>
              <a:t>8</a:t>
            </a:fld>
            <a:endParaRPr lang="en-US"/>
          </a:p>
        </p:txBody>
      </p:sp>
      <p:sp>
        <p:nvSpPr>
          <p:cNvPr id="6" name="TextBox 5">
            <a:extLst>
              <a:ext uri="{FF2B5EF4-FFF2-40B4-BE49-F238E27FC236}">
                <a16:creationId xmlns:a16="http://schemas.microsoft.com/office/drawing/2014/main" id="{8C639917-F637-A4BC-B16C-A9E113329BB6}"/>
              </a:ext>
            </a:extLst>
          </p:cNvPr>
          <p:cNvSpPr txBox="1"/>
          <p:nvPr/>
        </p:nvSpPr>
        <p:spPr>
          <a:xfrm>
            <a:off x="1120140" y="2438399"/>
            <a:ext cx="6126480" cy="3139321"/>
          </a:xfrm>
          <a:prstGeom prst="rect">
            <a:avLst/>
          </a:prstGeom>
          <a:noFill/>
        </p:spPr>
        <p:txBody>
          <a:bodyPr wrap="square" rtlCol="0">
            <a:spAutoFit/>
          </a:bodyPr>
          <a:lstStyle/>
          <a:p>
            <a:pPr marL="285750" indent="-285750">
              <a:buFont typeface="Arial" panose="020B0604020202020204" pitchFamily="34" charset="0"/>
              <a:buChar char="•"/>
            </a:pPr>
            <a:r>
              <a:rPr lang="en-IN" dirty="0"/>
              <a:t>Choosing Blockchain based on the nature of the project In this case the project require storage of data for which proof of work consensus algorithm will be used hence Ethereum blockchain is chosen.</a:t>
            </a:r>
          </a:p>
          <a:p>
            <a:endParaRPr lang="en-IN" dirty="0"/>
          </a:p>
          <a:p>
            <a:pPr marL="285750" indent="-285750">
              <a:buFont typeface="Arial" panose="020B0604020202020204" pitchFamily="34" charset="0"/>
              <a:buChar char="•"/>
            </a:pPr>
            <a:r>
              <a:rPr lang="en-IN" dirty="0"/>
              <a:t>Building smart contract for automating the verification process for that  we  have used solidity language and remix IDE for testing and deploying smart contract</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endParaRPr lang="en-IN" dirty="0"/>
          </a:p>
        </p:txBody>
      </p:sp>
      <p:pic>
        <p:nvPicPr>
          <p:cNvPr id="4112" name="Picture 16">
            <a:extLst>
              <a:ext uri="{FF2B5EF4-FFF2-40B4-BE49-F238E27FC236}">
                <a16:creationId xmlns:a16="http://schemas.microsoft.com/office/drawing/2014/main" id="{FF82B5AC-E3DC-6026-520B-D7D8430DEA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0999" y="4641530"/>
            <a:ext cx="1031242" cy="13411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118" name="Picture 22" descr="Using Remix Ethereum IDE to deploy Smart Contract on Local Blockchain -  Suraj Vishwakarma | Tealfeed">
            <a:extLst>
              <a:ext uri="{FF2B5EF4-FFF2-40B4-BE49-F238E27FC236}">
                <a16:creationId xmlns:a16="http://schemas.microsoft.com/office/drawing/2014/main" id="{FEEA0AFB-7BFF-8169-B126-CEA33A2543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8701" y="4641530"/>
            <a:ext cx="2201873" cy="15306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85240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Blockchain Based Academic Records Verification in Smart Cities |  SpringerLink">
            <a:extLst>
              <a:ext uri="{FF2B5EF4-FFF2-40B4-BE49-F238E27FC236}">
                <a16:creationId xmlns:a16="http://schemas.microsoft.com/office/drawing/2014/main" id="{480F2590-9B30-A1D7-E215-AA866EDB2AC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49835" y="883726"/>
            <a:ext cx="5833006" cy="452010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Slide Number Placeholder 3">
            <a:extLst>
              <a:ext uri="{FF2B5EF4-FFF2-40B4-BE49-F238E27FC236}">
                <a16:creationId xmlns:a16="http://schemas.microsoft.com/office/drawing/2014/main" id="{B71F947C-5D61-04F6-8958-7FAAFD32F436}"/>
              </a:ext>
            </a:extLst>
          </p:cNvPr>
          <p:cNvSpPr>
            <a:spLocks noGrp="1"/>
          </p:cNvSpPr>
          <p:nvPr>
            <p:ph type="sldNum" sz="quarter" idx="12"/>
          </p:nvPr>
        </p:nvSpPr>
        <p:spPr/>
        <p:txBody>
          <a:bodyPr/>
          <a:lstStyle/>
          <a:p>
            <a:fld id="{BDCDBBEF-AA6C-4BA6-85B2-A17D7F280E38}" type="slidenum">
              <a:rPr lang="en-US" smtClean="0"/>
              <a:pPr/>
              <a:t>9</a:t>
            </a:fld>
            <a:endParaRPr lang="en-US"/>
          </a:p>
        </p:txBody>
      </p:sp>
    </p:spTree>
    <p:extLst>
      <p:ext uri="{BB962C8B-B14F-4D97-AF65-F5344CB8AC3E}">
        <p14:creationId xmlns:p14="http://schemas.microsoft.com/office/powerpoint/2010/main" val="471362409"/>
      </p:ext>
    </p:extLst>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6.jpeg"/></Relationships>
</file>

<file path=ppt/theme/theme1.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A33">
      <a:dk1>
        <a:sysClr val="windowText" lastClr="000000"/>
      </a:dk1>
      <a:lt1>
        <a:sysClr val="window" lastClr="FFFFFF"/>
      </a:lt1>
      <a:dk2>
        <a:srgbClr val="1F497D"/>
      </a:dk2>
      <a:lt2>
        <a:srgbClr val="EEECE1"/>
      </a:lt2>
      <a:accent1>
        <a:srgbClr val="EF4A4A"/>
      </a:accent1>
      <a:accent2>
        <a:srgbClr val="262626"/>
      </a:accent2>
      <a:accent3>
        <a:srgbClr val="EF4A4A"/>
      </a:accent3>
      <a:accent4>
        <a:srgbClr val="262626"/>
      </a:accent4>
      <a:accent5>
        <a:srgbClr val="EF4A4A"/>
      </a:accent5>
      <a:accent6>
        <a:srgbClr val="26262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smaple</Template>
  <TotalTime>7044</TotalTime>
  <Words>1061</Words>
  <Application>Microsoft Office PowerPoint</Application>
  <PresentationFormat>Widescreen</PresentationFormat>
  <Paragraphs>83</Paragraphs>
  <Slides>19</Slides>
  <Notes>0</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19</vt:i4>
      </vt:variant>
    </vt:vector>
  </HeadingPairs>
  <TitlesOfParts>
    <vt:vector size="33" baseType="lpstr">
      <vt:lpstr>Arial</vt:lpstr>
      <vt:lpstr>Arial Black</vt:lpstr>
      <vt:lpstr>Arno Pro Smbd Caption</vt:lpstr>
      <vt:lpstr>Calibri</vt:lpstr>
      <vt:lpstr>Calibri Light</vt:lpstr>
      <vt:lpstr>Casper</vt:lpstr>
      <vt:lpstr>Corbel</vt:lpstr>
      <vt:lpstr>Raleway ExtraBold</vt:lpstr>
      <vt:lpstr>Roboto Black</vt:lpstr>
      <vt:lpstr>Roboto Medium</vt:lpstr>
      <vt:lpstr>Times New Roman</vt:lpstr>
      <vt:lpstr>2_Office Theme</vt:lpstr>
      <vt:lpstr>Contents Slide Master</vt:lpstr>
      <vt:lpstr>Parallax</vt:lpstr>
      <vt:lpstr>PowerPoint Presentation</vt:lpstr>
      <vt:lpstr>Outline</vt:lpstr>
      <vt:lpstr>Introduction to Project</vt:lpstr>
      <vt:lpstr>PowerPoint Presentation</vt:lpstr>
      <vt:lpstr>PowerPoint Presentation</vt:lpstr>
      <vt:lpstr>Problem Formulation</vt:lpstr>
      <vt:lpstr>Objectives of the Work</vt:lpstr>
      <vt:lpstr>Methodology used</vt:lpstr>
      <vt:lpstr>PowerPoint Presentation</vt:lpstr>
      <vt:lpstr>PowerPoint Presentation</vt:lpstr>
      <vt:lpstr>Results and Outputs</vt:lpstr>
      <vt:lpstr>PowerPoint Presentation</vt:lpstr>
      <vt:lpstr>PowerPoint Presentation</vt:lpstr>
      <vt:lpstr>PowerPoint Presentation</vt:lpstr>
      <vt:lpstr>PowerPoint Presentation</vt:lpstr>
      <vt:lpstr>PowerPoint Presentation</vt:lpstr>
      <vt:lpstr>Conclusion</vt:lpstr>
      <vt:lpstr>Future Scope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Branding</dc:creator>
  <cp:lastModifiedBy>Prakash Singh</cp:lastModifiedBy>
  <cp:revision>499</cp:revision>
  <dcterms:created xsi:type="dcterms:W3CDTF">2019-01-09T10:33:58Z</dcterms:created>
  <dcterms:modified xsi:type="dcterms:W3CDTF">2022-11-19T06:58:03Z</dcterms:modified>
</cp:coreProperties>
</file>

<file path=docProps/thumbnail.jpeg>
</file>